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0175200" cy="42062400"/>
  <p:notesSz cx="6858000" cy="9144000"/>
  <p:defaultTextStyle>
    <a:defPPr>
      <a:defRPr lang="en-US"/>
    </a:defPPr>
    <a:lvl1pPr marL="0" algn="l" defTabSz="2063892" rtl="0" eaLnBrk="1" latinLnBrk="0" hangingPunct="1">
      <a:defRPr sz="8100" kern="1200">
        <a:solidFill>
          <a:schemeClr val="tx1"/>
        </a:solidFill>
        <a:latin typeface="+mn-lt"/>
        <a:ea typeface="+mn-ea"/>
        <a:cs typeface="+mn-cs"/>
      </a:defRPr>
    </a:lvl1pPr>
    <a:lvl2pPr marL="2063892" algn="l" defTabSz="2063892" rtl="0" eaLnBrk="1" latinLnBrk="0" hangingPunct="1">
      <a:defRPr sz="8100" kern="1200">
        <a:solidFill>
          <a:schemeClr val="tx1"/>
        </a:solidFill>
        <a:latin typeface="+mn-lt"/>
        <a:ea typeface="+mn-ea"/>
        <a:cs typeface="+mn-cs"/>
      </a:defRPr>
    </a:lvl2pPr>
    <a:lvl3pPr marL="4127784" algn="l" defTabSz="2063892" rtl="0" eaLnBrk="1" latinLnBrk="0" hangingPunct="1">
      <a:defRPr sz="8100" kern="1200">
        <a:solidFill>
          <a:schemeClr val="tx1"/>
        </a:solidFill>
        <a:latin typeface="+mn-lt"/>
        <a:ea typeface="+mn-ea"/>
        <a:cs typeface="+mn-cs"/>
      </a:defRPr>
    </a:lvl3pPr>
    <a:lvl4pPr marL="6191677" algn="l" defTabSz="2063892" rtl="0" eaLnBrk="1" latinLnBrk="0" hangingPunct="1">
      <a:defRPr sz="8100" kern="1200">
        <a:solidFill>
          <a:schemeClr val="tx1"/>
        </a:solidFill>
        <a:latin typeface="+mn-lt"/>
        <a:ea typeface="+mn-ea"/>
        <a:cs typeface="+mn-cs"/>
      </a:defRPr>
    </a:lvl4pPr>
    <a:lvl5pPr marL="8255569" algn="l" defTabSz="2063892" rtl="0" eaLnBrk="1" latinLnBrk="0" hangingPunct="1">
      <a:defRPr sz="8100" kern="1200">
        <a:solidFill>
          <a:schemeClr val="tx1"/>
        </a:solidFill>
        <a:latin typeface="+mn-lt"/>
        <a:ea typeface="+mn-ea"/>
        <a:cs typeface="+mn-cs"/>
      </a:defRPr>
    </a:lvl5pPr>
    <a:lvl6pPr marL="10319461" algn="l" defTabSz="2063892" rtl="0" eaLnBrk="1" latinLnBrk="0" hangingPunct="1">
      <a:defRPr sz="8100" kern="1200">
        <a:solidFill>
          <a:schemeClr val="tx1"/>
        </a:solidFill>
        <a:latin typeface="+mn-lt"/>
        <a:ea typeface="+mn-ea"/>
        <a:cs typeface="+mn-cs"/>
      </a:defRPr>
    </a:lvl6pPr>
    <a:lvl7pPr marL="12383353" algn="l" defTabSz="2063892" rtl="0" eaLnBrk="1" latinLnBrk="0" hangingPunct="1">
      <a:defRPr sz="8100" kern="1200">
        <a:solidFill>
          <a:schemeClr val="tx1"/>
        </a:solidFill>
        <a:latin typeface="+mn-lt"/>
        <a:ea typeface="+mn-ea"/>
        <a:cs typeface="+mn-cs"/>
      </a:defRPr>
    </a:lvl7pPr>
    <a:lvl8pPr marL="14447246" algn="l" defTabSz="2063892" rtl="0" eaLnBrk="1" latinLnBrk="0" hangingPunct="1">
      <a:defRPr sz="8100" kern="1200">
        <a:solidFill>
          <a:schemeClr val="tx1"/>
        </a:solidFill>
        <a:latin typeface="+mn-lt"/>
        <a:ea typeface="+mn-ea"/>
        <a:cs typeface="+mn-cs"/>
      </a:defRPr>
    </a:lvl8pPr>
    <a:lvl9pPr marL="16511138" algn="l" defTabSz="2063892" rtl="0" eaLnBrk="1" latinLnBrk="0" hangingPunct="1">
      <a:defRPr sz="8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E8"/>
    <a:srgbClr val="F4F4F4"/>
    <a:srgbClr val="FFFFFF"/>
    <a:srgbClr val="F9FFE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1944" autoAdjust="0"/>
  </p:normalViewPr>
  <p:slideViewPr>
    <p:cSldViewPr snapToGrid="0" snapToObjects="1">
      <p:cViewPr varScale="1">
        <p:scale>
          <a:sx n="18" d="100"/>
          <a:sy n="18" d="100"/>
        </p:scale>
        <p:origin x="-3536" y="-120"/>
      </p:cViewPr>
      <p:guideLst>
        <p:guide orient="horz" pos="13248"/>
        <p:guide pos="95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3140" y="13066610"/>
            <a:ext cx="25648920" cy="9016153"/>
          </a:xfrm>
        </p:spPr>
        <p:txBody>
          <a:bodyPr/>
          <a:lstStyle/>
          <a:p>
            <a:r>
              <a:rPr lang="en-US" smtClean="0"/>
              <a:t>Click to edit Master title style</a:t>
            </a:r>
            <a:endParaRPr lang="en-US"/>
          </a:p>
        </p:txBody>
      </p:sp>
      <p:sp>
        <p:nvSpPr>
          <p:cNvPr id="3" name="Subtitle 2"/>
          <p:cNvSpPr>
            <a:spLocks noGrp="1"/>
          </p:cNvSpPr>
          <p:nvPr>
            <p:ph type="subTitle" idx="1"/>
          </p:nvPr>
        </p:nvSpPr>
        <p:spPr>
          <a:xfrm>
            <a:off x="4526280" y="23835360"/>
            <a:ext cx="21122640" cy="10749280"/>
          </a:xfrm>
        </p:spPr>
        <p:txBody>
          <a:bodyPr/>
          <a:lstStyle>
            <a:lvl1pPr marL="0" indent="0" algn="ctr">
              <a:buNone/>
              <a:defRPr>
                <a:solidFill>
                  <a:schemeClr val="tx1">
                    <a:tint val="75000"/>
                  </a:schemeClr>
                </a:solidFill>
              </a:defRPr>
            </a:lvl1pPr>
            <a:lvl2pPr marL="2063892" indent="0" algn="ctr">
              <a:buNone/>
              <a:defRPr>
                <a:solidFill>
                  <a:schemeClr val="tx1">
                    <a:tint val="75000"/>
                  </a:schemeClr>
                </a:solidFill>
              </a:defRPr>
            </a:lvl2pPr>
            <a:lvl3pPr marL="4127784" indent="0" algn="ctr">
              <a:buNone/>
              <a:defRPr>
                <a:solidFill>
                  <a:schemeClr val="tx1">
                    <a:tint val="75000"/>
                  </a:schemeClr>
                </a:solidFill>
              </a:defRPr>
            </a:lvl3pPr>
            <a:lvl4pPr marL="6191677" indent="0" algn="ctr">
              <a:buNone/>
              <a:defRPr>
                <a:solidFill>
                  <a:schemeClr val="tx1">
                    <a:tint val="75000"/>
                  </a:schemeClr>
                </a:solidFill>
              </a:defRPr>
            </a:lvl4pPr>
            <a:lvl5pPr marL="8255569" indent="0" algn="ctr">
              <a:buNone/>
              <a:defRPr>
                <a:solidFill>
                  <a:schemeClr val="tx1">
                    <a:tint val="75000"/>
                  </a:schemeClr>
                </a:solidFill>
              </a:defRPr>
            </a:lvl5pPr>
            <a:lvl6pPr marL="10319461" indent="0" algn="ctr">
              <a:buNone/>
              <a:defRPr>
                <a:solidFill>
                  <a:schemeClr val="tx1">
                    <a:tint val="75000"/>
                  </a:schemeClr>
                </a:solidFill>
              </a:defRPr>
            </a:lvl6pPr>
            <a:lvl7pPr marL="12383353" indent="0" algn="ctr">
              <a:buNone/>
              <a:defRPr>
                <a:solidFill>
                  <a:schemeClr val="tx1">
                    <a:tint val="75000"/>
                  </a:schemeClr>
                </a:solidFill>
              </a:defRPr>
            </a:lvl7pPr>
            <a:lvl8pPr marL="14447246" indent="0" algn="ctr">
              <a:buNone/>
              <a:defRPr>
                <a:solidFill>
                  <a:schemeClr val="tx1">
                    <a:tint val="75000"/>
                  </a:schemeClr>
                </a:solidFill>
              </a:defRPr>
            </a:lvl8pPr>
            <a:lvl9pPr marL="1651113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752089-BB81-374A-BA6F-4A4DC1F8ACD2}" type="datetimeFigureOut">
              <a:rPr lang="en-US" smtClean="0"/>
              <a:t>8/16/12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55438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752089-BB81-374A-BA6F-4A4DC1F8ACD2}" type="datetimeFigureOut">
              <a:rPr lang="en-US" smtClean="0"/>
              <a:t>8/16/12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422672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877020" y="1684450"/>
            <a:ext cx="6789420" cy="3588935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08760" y="1684450"/>
            <a:ext cx="19865340" cy="3588935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752089-BB81-374A-BA6F-4A4DC1F8ACD2}" type="datetimeFigureOut">
              <a:rPr lang="en-US" smtClean="0"/>
              <a:t>8/16/12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4264612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752089-BB81-374A-BA6F-4A4DC1F8ACD2}" type="datetimeFigureOut">
              <a:rPr lang="en-US" smtClean="0"/>
              <a:t>8/16/12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417444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83633" y="27028990"/>
            <a:ext cx="25648920" cy="8354060"/>
          </a:xfrm>
        </p:spPr>
        <p:txBody>
          <a:bodyPr anchor="t"/>
          <a:lstStyle>
            <a:lvl1pPr algn="l">
              <a:defRPr sz="18100" b="1" cap="all"/>
            </a:lvl1pPr>
          </a:lstStyle>
          <a:p>
            <a:r>
              <a:rPr lang="en-US" smtClean="0"/>
              <a:t>Click to edit Master title style</a:t>
            </a:r>
            <a:endParaRPr lang="en-US"/>
          </a:p>
        </p:txBody>
      </p:sp>
      <p:sp>
        <p:nvSpPr>
          <p:cNvPr id="3" name="Text Placeholder 2"/>
          <p:cNvSpPr>
            <a:spLocks noGrp="1"/>
          </p:cNvSpPr>
          <p:nvPr>
            <p:ph type="body" idx="1"/>
          </p:nvPr>
        </p:nvSpPr>
        <p:spPr>
          <a:xfrm>
            <a:off x="2383633" y="17827843"/>
            <a:ext cx="25648920" cy="9201147"/>
          </a:xfrm>
        </p:spPr>
        <p:txBody>
          <a:bodyPr anchor="b"/>
          <a:lstStyle>
            <a:lvl1pPr marL="0" indent="0">
              <a:buNone/>
              <a:defRPr sz="9000">
                <a:solidFill>
                  <a:schemeClr val="tx1">
                    <a:tint val="75000"/>
                  </a:schemeClr>
                </a:solidFill>
              </a:defRPr>
            </a:lvl1pPr>
            <a:lvl2pPr marL="2063892" indent="0">
              <a:buNone/>
              <a:defRPr sz="8100">
                <a:solidFill>
                  <a:schemeClr val="tx1">
                    <a:tint val="75000"/>
                  </a:schemeClr>
                </a:solidFill>
              </a:defRPr>
            </a:lvl2pPr>
            <a:lvl3pPr marL="4127784" indent="0">
              <a:buNone/>
              <a:defRPr sz="7200">
                <a:solidFill>
                  <a:schemeClr val="tx1">
                    <a:tint val="75000"/>
                  </a:schemeClr>
                </a:solidFill>
              </a:defRPr>
            </a:lvl3pPr>
            <a:lvl4pPr marL="6191677" indent="0">
              <a:buNone/>
              <a:defRPr sz="6300">
                <a:solidFill>
                  <a:schemeClr val="tx1">
                    <a:tint val="75000"/>
                  </a:schemeClr>
                </a:solidFill>
              </a:defRPr>
            </a:lvl4pPr>
            <a:lvl5pPr marL="8255569" indent="0">
              <a:buNone/>
              <a:defRPr sz="6300">
                <a:solidFill>
                  <a:schemeClr val="tx1">
                    <a:tint val="75000"/>
                  </a:schemeClr>
                </a:solidFill>
              </a:defRPr>
            </a:lvl5pPr>
            <a:lvl6pPr marL="10319461" indent="0">
              <a:buNone/>
              <a:defRPr sz="6300">
                <a:solidFill>
                  <a:schemeClr val="tx1">
                    <a:tint val="75000"/>
                  </a:schemeClr>
                </a:solidFill>
              </a:defRPr>
            </a:lvl6pPr>
            <a:lvl7pPr marL="12383353" indent="0">
              <a:buNone/>
              <a:defRPr sz="6300">
                <a:solidFill>
                  <a:schemeClr val="tx1">
                    <a:tint val="75000"/>
                  </a:schemeClr>
                </a:solidFill>
              </a:defRPr>
            </a:lvl7pPr>
            <a:lvl8pPr marL="14447246" indent="0">
              <a:buNone/>
              <a:defRPr sz="6300">
                <a:solidFill>
                  <a:schemeClr val="tx1">
                    <a:tint val="75000"/>
                  </a:schemeClr>
                </a:solidFill>
              </a:defRPr>
            </a:lvl8pPr>
            <a:lvl9pPr marL="16511138" indent="0">
              <a:buNone/>
              <a:defRPr sz="6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752089-BB81-374A-BA6F-4A4DC1F8ACD2}" type="datetimeFigureOut">
              <a:rPr lang="en-US" smtClean="0"/>
              <a:t>8/16/12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2292175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08760" y="9814563"/>
            <a:ext cx="13327380" cy="27759240"/>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339060" y="9814563"/>
            <a:ext cx="13327380" cy="27759240"/>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752089-BB81-374A-BA6F-4A4DC1F8ACD2}" type="datetimeFigureOut">
              <a:rPr lang="en-US" smtClean="0"/>
              <a:t>8/16/12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4152445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08760" y="9415360"/>
            <a:ext cx="13332620" cy="3923874"/>
          </a:xfrm>
        </p:spPr>
        <p:txBody>
          <a:bodyPr anchor="b"/>
          <a:lstStyle>
            <a:lvl1pPr marL="0" indent="0">
              <a:buNone/>
              <a:defRPr sz="10800" b="1"/>
            </a:lvl1pPr>
            <a:lvl2pPr marL="2063892" indent="0">
              <a:buNone/>
              <a:defRPr sz="9000" b="1"/>
            </a:lvl2pPr>
            <a:lvl3pPr marL="4127784" indent="0">
              <a:buNone/>
              <a:defRPr sz="8100" b="1"/>
            </a:lvl3pPr>
            <a:lvl4pPr marL="6191677" indent="0">
              <a:buNone/>
              <a:defRPr sz="7200" b="1"/>
            </a:lvl4pPr>
            <a:lvl5pPr marL="8255569" indent="0">
              <a:buNone/>
              <a:defRPr sz="7200" b="1"/>
            </a:lvl5pPr>
            <a:lvl6pPr marL="10319461" indent="0">
              <a:buNone/>
              <a:defRPr sz="7200" b="1"/>
            </a:lvl6pPr>
            <a:lvl7pPr marL="12383353" indent="0">
              <a:buNone/>
              <a:defRPr sz="7200" b="1"/>
            </a:lvl7pPr>
            <a:lvl8pPr marL="14447246" indent="0">
              <a:buNone/>
              <a:defRPr sz="7200" b="1"/>
            </a:lvl8pPr>
            <a:lvl9pPr marL="16511138" indent="0">
              <a:buNone/>
              <a:defRPr sz="7200" b="1"/>
            </a:lvl9pPr>
          </a:lstStyle>
          <a:p>
            <a:pPr lvl="0"/>
            <a:r>
              <a:rPr lang="en-US" smtClean="0"/>
              <a:t>Click to edit Master text styles</a:t>
            </a:r>
          </a:p>
        </p:txBody>
      </p:sp>
      <p:sp>
        <p:nvSpPr>
          <p:cNvPr id="4" name="Content Placeholder 3"/>
          <p:cNvSpPr>
            <a:spLocks noGrp="1"/>
          </p:cNvSpPr>
          <p:nvPr>
            <p:ph sz="half" idx="2"/>
          </p:nvPr>
        </p:nvSpPr>
        <p:spPr>
          <a:xfrm>
            <a:off x="1508760" y="13339234"/>
            <a:ext cx="13332620" cy="24234566"/>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28584" y="9415360"/>
            <a:ext cx="13337858" cy="3923874"/>
          </a:xfrm>
        </p:spPr>
        <p:txBody>
          <a:bodyPr anchor="b"/>
          <a:lstStyle>
            <a:lvl1pPr marL="0" indent="0">
              <a:buNone/>
              <a:defRPr sz="10800" b="1"/>
            </a:lvl1pPr>
            <a:lvl2pPr marL="2063892" indent="0">
              <a:buNone/>
              <a:defRPr sz="9000" b="1"/>
            </a:lvl2pPr>
            <a:lvl3pPr marL="4127784" indent="0">
              <a:buNone/>
              <a:defRPr sz="8100" b="1"/>
            </a:lvl3pPr>
            <a:lvl4pPr marL="6191677" indent="0">
              <a:buNone/>
              <a:defRPr sz="7200" b="1"/>
            </a:lvl4pPr>
            <a:lvl5pPr marL="8255569" indent="0">
              <a:buNone/>
              <a:defRPr sz="7200" b="1"/>
            </a:lvl5pPr>
            <a:lvl6pPr marL="10319461" indent="0">
              <a:buNone/>
              <a:defRPr sz="7200" b="1"/>
            </a:lvl6pPr>
            <a:lvl7pPr marL="12383353" indent="0">
              <a:buNone/>
              <a:defRPr sz="7200" b="1"/>
            </a:lvl7pPr>
            <a:lvl8pPr marL="14447246" indent="0">
              <a:buNone/>
              <a:defRPr sz="7200" b="1"/>
            </a:lvl8pPr>
            <a:lvl9pPr marL="16511138" indent="0">
              <a:buNone/>
              <a:defRPr sz="7200" b="1"/>
            </a:lvl9pPr>
          </a:lstStyle>
          <a:p>
            <a:pPr lvl="0"/>
            <a:r>
              <a:rPr lang="en-US" smtClean="0"/>
              <a:t>Click to edit Master text styles</a:t>
            </a:r>
          </a:p>
        </p:txBody>
      </p:sp>
      <p:sp>
        <p:nvSpPr>
          <p:cNvPr id="6" name="Content Placeholder 5"/>
          <p:cNvSpPr>
            <a:spLocks noGrp="1"/>
          </p:cNvSpPr>
          <p:nvPr>
            <p:ph sz="quarter" idx="4"/>
          </p:nvPr>
        </p:nvSpPr>
        <p:spPr>
          <a:xfrm>
            <a:off x="15328584" y="13339234"/>
            <a:ext cx="13337858" cy="24234566"/>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752089-BB81-374A-BA6F-4A4DC1F8ACD2}" type="datetimeFigureOut">
              <a:rPr lang="en-US" smtClean="0"/>
              <a:t>8/16/12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53165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752089-BB81-374A-BA6F-4A4DC1F8ACD2}" type="datetimeFigureOut">
              <a:rPr lang="en-US" smtClean="0"/>
              <a:t>8/16/12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94303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752089-BB81-374A-BA6F-4A4DC1F8ACD2}" type="datetimeFigureOut">
              <a:rPr lang="en-US" smtClean="0"/>
              <a:t>8/16/12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10677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08762" y="1674707"/>
            <a:ext cx="9927433" cy="7127240"/>
          </a:xfrm>
        </p:spPr>
        <p:txBody>
          <a:bodyPr anchor="b"/>
          <a:lstStyle>
            <a:lvl1pPr algn="l">
              <a:defRPr sz="9000" b="1"/>
            </a:lvl1pPr>
          </a:lstStyle>
          <a:p>
            <a:r>
              <a:rPr lang="en-US" smtClean="0"/>
              <a:t>Click to edit Master title style</a:t>
            </a:r>
            <a:endParaRPr lang="en-US"/>
          </a:p>
        </p:txBody>
      </p:sp>
      <p:sp>
        <p:nvSpPr>
          <p:cNvPr id="3" name="Content Placeholder 2"/>
          <p:cNvSpPr>
            <a:spLocks noGrp="1"/>
          </p:cNvSpPr>
          <p:nvPr>
            <p:ph idx="1"/>
          </p:nvPr>
        </p:nvSpPr>
        <p:spPr>
          <a:xfrm>
            <a:off x="11797665" y="1674710"/>
            <a:ext cx="16868775" cy="35899093"/>
          </a:xfrm>
        </p:spPr>
        <p:txBody>
          <a:bodyPr/>
          <a:lstStyle>
            <a:lvl1pPr>
              <a:defRPr sz="14400"/>
            </a:lvl1pPr>
            <a:lvl2pPr>
              <a:defRPr sz="12600"/>
            </a:lvl2pPr>
            <a:lvl3pPr>
              <a:defRPr sz="10800"/>
            </a:lvl3pPr>
            <a:lvl4pPr>
              <a:defRPr sz="9000"/>
            </a:lvl4pPr>
            <a:lvl5pPr>
              <a:defRPr sz="9000"/>
            </a:lvl5pPr>
            <a:lvl6pPr>
              <a:defRPr sz="9000"/>
            </a:lvl6pPr>
            <a:lvl7pPr>
              <a:defRPr sz="9000"/>
            </a:lvl7pPr>
            <a:lvl8pPr>
              <a:defRPr sz="9000"/>
            </a:lvl8pPr>
            <a:lvl9pPr>
              <a:defRPr sz="9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08762" y="8801950"/>
            <a:ext cx="9927433" cy="28771853"/>
          </a:xfrm>
        </p:spPr>
        <p:txBody>
          <a:bodyPr/>
          <a:lstStyle>
            <a:lvl1pPr marL="0" indent="0">
              <a:buNone/>
              <a:defRPr sz="6300"/>
            </a:lvl1pPr>
            <a:lvl2pPr marL="2063892" indent="0">
              <a:buNone/>
              <a:defRPr sz="5400"/>
            </a:lvl2pPr>
            <a:lvl3pPr marL="4127784" indent="0">
              <a:buNone/>
              <a:defRPr sz="4500"/>
            </a:lvl3pPr>
            <a:lvl4pPr marL="6191677" indent="0">
              <a:buNone/>
              <a:defRPr sz="4100"/>
            </a:lvl4pPr>
            <a:lvl5pPr marL="8255569" indent="0">
              <a:buNone/>
              <a:defRPr sz="4100"/>
            </a:lvl5pPr>
            <a:lvl6pPr marL="10319461" indent="0">
              <a:buNone/>
              <a:defRPr sz="4100"/>
            </a:lvl6pPr>
            <a:lvl7pPr marL="12383353" indent="0">
              <a:buNone/>
              <a:defRPr sz="4100"/>
            </a:lvl7pPr>
            <a:lvl8pPr marL="14447246" indent="0">
              <a:buNone/>
              <a:defRPr sz="4100"/>
            </a:lvl8pPr>
            <a:lvl9pPr marL="16511138"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752089-BB81-374A-BA6F-4A4DC1F8ACD2}" type="datetimeFigureOut">
              <a:rPr lang="en-US" smtClean="0"/>
              <a:t>8/16/12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288670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14550" y="29443680"/>
            <a:ext cx="18105120" cy="3475993"/>
          </a:xfrm>
        </p:spPr>
        <p:txBody>
          <a:bodyPr anchor="b"/>
          <a:lstStyle>
            <a:lvl1pPr algn="l">
              <a:defRPr sz="9000" b="1"/>
            </a:lvl1pPr>
          </a:lstStyle>
          <a:p>
            <a:r>
              <a:rPr lang="en-US" smtClean="0"/>
              <a:t>Click to edit Master title style</a:t>
            </a:r>
            <a:endParaRPr lang="en-US"/>
          </a:p>
        </p:txBody>
      </p:sp>
      <p:sp>
        <p:nvSpPr>
          <p:cNvPr id="3" name="Picture Placeholder 2"/>
          <p:cNvSpPr>
            <a:spLocks noGrp="1"/>
          </p:cNvSpPr>
          <p:nvPr>
            <p:ph type="pic" idx="1"/>
          </p:nvPr>
        </p:nvSpPr>
        <p:spPr>
          <a:xfrm>
            <a:off x="5914550" y="3758353"/>
            <a:ext cx="18105120" cy="25237440"/>
          </a:xfrm>
        </p:spPr>
        <p:txBody>
          <a:bodyPr/>
          <a:lstStyle>
            <a:lvl1pPr marL="0" indent="0">
              <a:buNone/>
              <a:defRPr sz="14400"/>
            </a:lvl1pPr>
            <a:lvl2pPr marL="2063892" indent="0">
              <a:buNone/>
              <a:defRPr sz="12600"/>
            </a:lvl2pPr>
            <a:lvl3pPr marL="4127784" indent="0">
              <a:buNone/>
              <a:defRPr sz="10800"/>
            </a:lvl3pPr>
            <a:lvl4pPr marL="6191677" indent="0">
              <a:buNone/>
              <a:defRPr sz="9000"/>
            </a:lvl4pPr>
            <a:lvl5pPr marL="8255569" indent="0">
              <a:buNone/>
              <a:defRPr sz="9000"/>
            </a:lvl5pPr>
            <a:lvl6pPr marL="10319461" indent="0">
              <a:buNone/>
              <a:defRPr sz="9000"/>
            </a:lvl6pPr>
            <a:lvl7pPr marL="12383353" indent="0">
              <a:buNone/>
              <a:defRPr sz="9000"/>
            </a:lvl7pPr>
            <a:lvl8pPr marL="14447246" indent="0">
              <a:buNone/>
              <a:defRPr sz="9000"/>
            </a:lvl8pPr>
            <a:lvl9pPr marL="16511138" indent="0">
              <a:buNone/>
              <a:defRPr sz="9000"/>
            </a:lvl9pPr>
          </a:lstStyle>
          <a:p>
            <a:endParaRPr lang="en-US"/>
          </a:p>
        </p:txBody>
      </p:sp>
      <p:sp>
        <p:nvSpPr>
          <p:cNvPr id="4" name="Text Placeholder 3"/>
          <p:cNvSpPr>
            <a:spLocks noGrp="1"/>
          </p:cNvSpPr>
          <p:nvPr>
            <p:ph type="body" sz="half" idx="2"/>
          </p:nvPr>
        </p:nvSpPr>
        <p:spPr>
          <a:xfrm>
            <a:off x="5914550" y="32919673"/>
            <a:ext cx="18105120" cy="4936487"/>
          </a:xfrm>
        </p:spPr>
        <p:txBody>
          <a:bodyPr/>
          <a:lstStyle>
            <a:lvl1pPr marL="0" indent="0">
              <a:buNone/>
              <a:defRPr sz="6300"/>
            </a:lvl1pPr>
            <a:lvl2pPr marL="2063892" indent="0">
              <a:buNone/>
              <a:defRPr sz="5400"/>
            </a:lvl2pPr>
            <a:lvl3pPr marL="4127784" indent="0">
              <a:buNone/>
              <a:defRPr sz="4500"/>
            </a:lvl3pPr>
            <a:lvl4pPr marL="6191677" indent="0">
              <a:buNone/>
              <a:defRPr sz="4100"/>
            </a:lvl4pPr>
            <a:lvl5pPr marL="8255569" indent="0">
              <a:buNone/>
              <a:defRPr sz="4100"/>
            </a:lvl5pPr>
            <a:lvl6pPr marL="10319461" indent="0">
              <a:buNone/>
              <a:defRPr sz="4100"/>
            </a:lvl6pPr>
            <a:lvl7pPr marL="12383353" indent="0">
              <a:buNone/>
              <a:defRPr sz="4100"/>
            </a:lvl7pPr>
            <a:lvl8pPr marL="14447246" indent="0">
              <a:buNone/>
              <a:defRPr sz="4100"/>
            </a:lvl8pPr>
            <a:lvl9pPr marL="16511138"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752089-BB81-374A-BA6F-4A4DC1F8ACD2}" type="datetimeFigureOut">
              <a:rPr lang="en-US" smtClean="0"/>
              <a:t>8/16/12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4654588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684446"/>
            <a:ext cx="27157680" cy="7010400"/>
          </a:xfrm>
          <a:prstGeom prst="rect">
            <a:avLst/>
          </a:prstGeom>
        </p:spPr>
        <p:txBody>
          <a:bodyPr vert="horz" lIns="412778" tIns="206389" rIns="412778" bIns="20638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508760" y="9814563"/>
            <a:ext cx="27157680" cy="27759240"/>
          </a:xfrm>
          <a:prstGeom prst="rect">
            <a:avLst/>
          </a:prstGeom>
        </p:spPr>
        <p:txBody>
          <a:bodyPr vert="horz" lIns="412778" tIns="206389" rIns="412778" bIns="2063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508760" y="38985617"/>
            <a:ext cx="7040880" cy="2239433"/>
          </a:xfrm>
          <a:prstGeom prst="rect">
            <a:avLst/>
          </a:prstGeom>
        </p:spPr>
        <p:txBody>
          <a:bodyPr vert="horz" lIns="412778" tIns="206389" rIns="412778" bIns="206389" rtlCol="0" anchor="ctr"/>
          <a:lstStyle>
            <a:lvl1pPr algn="l">
              <a:defRPr sz="5400">
                <a:solidFill>
                  <a:schemeClr val="tx1">
                    <a:tint val="75000"/>
                  </a:schemeClr>
                </a:solidFill>
              </a:defRPr>
            </a:lvl1pPr>
          </a:lstStyle>
          <a:p>
            <a:fld id="{0B752089-BB81-374A-BA6F-4A4DC1F8ACD2}" type="datetimeFigureOut">
              <a:rPr lang="en-US" smtClean="0"/>
              <a:t>8/16/12</a:t>
            </a:fld>
            <a:endParaRPr lang="en-US"/>
          </a:p>
        </p:txBody>
      </p:sp>
      <p:sp>
        <p:nvSpPr>
          <p:cNvPr id="5" name="Footer Placeholder 4"/>
          <p:cNvSpPr>
            <a:spLocks noGrp="1"/>
          </p:cNvSpPr>
          <p:nvPr>
            <p:ph type="ftr" sz="quarter" idx="3"/>
          </p:nvPr>
        </p:nvSpPr>
        <p:spPr>
          <a:xfrm>
            <a:off x="10309860" y="38985617"/>
            <a:ext cx="9555480" cy="2239433"/>
          </a:xfrm>
          <a:prstGeom prst="rect">
            <a:avLst/>
          </a:prstGeom>
        </p:spPr>
        <p:txBody>
          <a:bodyPr vert="horz" lIns="412778" tIns="206389" rIns="412778" bIns="206389"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25560" y="38985617"/>
            <a:ext cx="7040880" cy="2239433"/>
          </a:xfrm>
          <a:prstGeom prst="rect">
            <a:avLst/>
          </a:prstGeom>
        </p:spPr>
        <p:txBody>
          <a:bodyPr vert="horz" lIns="412778" tIns="206389" rIns="412778" bIns="206389" rtlCol="0" anchor="ctr"/>
          <a:lstStyle>
            <a:lvl1pPr algn="r">
              <a:defRPr sz="5400">
                <a:solidFill>
                  <a:schemeClr val="tx1">
                    <a:tint val="75000"/>
                  </a:schemeClr>
                </a:solidFill>
              </a:defRPr>
            </a:lvl1pPr>
          </a:lstStyle>
          <a:p>
            <a:fld id="{F9D9AA86-4688-8045-98F4-270D927D1658}" type="slidenum">
              <a:rPr lang="en-US" smtClean="0"/>
              <a:t>‹#›</a:t>
            </a:fld>
            <a:endParaRPr lang="en-US"/>
          </a:p>
        </p:txBody>
      </p:sp>
    </p:spTree>
    <p:extLst>
      <p:ext uri="{BB962C8B-B14F-4D97-AF65-F5344CB8AC3E}">
        <p14:creationId xmlns:p14="http://schemas.microsoft.com/office/powerpoint/2010/main" val="2020298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63892" rtl="0" eaLnBrk="1" latinLnBrk="0" hangingPunct="1">
        <a:spcBef>
          <a:spcPct val="0"/>
        </a:spcBef>
        <a:buNone/>
        <a:defRPr sz="19900" kern="1200">
          <a:solidFill>
            <a:schemeClr val="tx1"/>
          </a:solidFill>
          <a:latin typeface="+mj-lt"/>
          <a:ea typeface="+mj-ea"/>
          <a:cs typeface="+mj-cs"/>
        </a:defRPr>
      </a:lvl1pPr>
    </p:titleStyle>
    <p:bodyStyle>
      <a:lvl1pPr marL="1547919" indent="-1547919" algn="l" defTabSz="2063892" rtl="0" eaLnBrk="1" latinLnBrk="0" hangingPunct="1">
        <a:spcBef>
          <a:spcPct val="20000"/>
        </a:spcBef>
        <a:buFont typeface="Arial"/>
        <a:buChar char="•"/>
        <a:defRPr sz="14400" kern="1200">
          <a:solidFill>
            <a:schemeClr val="tx1"/>
          </a:solidFill>
          <a:latin typeface="+mn-lt"/>
          <a:ea typeface="+mn-ea"/>
          <a:cs typeface="+mn-cs"/>
        </a:defRPr>
      </a:lvl1pPr>
      <a:lvl2pPr marL="3353825" indent="-1289933" algn="l" defTabSz="2063892" rtl="0" eaLnBrk="1" latinLnBrk="0" hangingPunct="1">
        <a:spcBef>
          <a:spcPct val="20000"/>
        </a:spcBef>
        <a:buFont typeface="Arial"/>
        <a:buChar char="–"/>
        <a:defRPr sz="12600" kern="1200">
          <a:solidFill>
            <a:schemeClr val="tx1"/>
          </a:solidFill>
          <a:latin typeface="+mn-lt"/>
          <a:ea typeface="+mn-ea"/>
          <a:cs typeface="+mn-cs"/>
        </a:defRPr>
      </a:lvl2pPr>
      <a:lvl3pPr marL="5159731" indent="-1031946" algn="l" defTabSz="2063892" rtl="0" eaLnBrk="1" latinLnBrk="0" hangingPunct="1">
        <a:spcBef>
          <a:spcPct val="20000"/>
        </a:spcBef>
        <a:buFont typeface="Arial"/>
        <a:buChar char="•"/>
        <a:defRPr sz="10800" kern="1200">
          <a:solidFill>
            <a:schemeClr val="tx1"/>
          </a:solidFill>
          <a:latin typeface="+mn-lt"/>
          <a:ea typeface="+mn-ea"/>
          <a:cs typeface="+mn-cs"/>
        </a:defRPr>
      </a:lvl3pPr>
      <a:lvl4pPr marL="7223623" indent="-1031946" algn="l" defTabSz="2063892" rtl="0" eaLnBrk="1" latinLnBrk="0" hangingPunct="1">
        <a:spcBef>
          <a:spcPct val="20000"/>
        </a:spcBef>
        <a:buFont typeface="Arial"/>
        <a:buChar char="–"/>
        <a:defRPr sz="9000" kern="1200">
          <a:solidFill>
            <a:schemeClr val="tx1"/>
          </a:solidFill>
          <a:latin typeface="+mn-lt"/>
          <a:ea typeface="+mn-ea"/>
          <a:cs typeface="+mn-cs"/>
        </a:defRPr>
      </a:lvl4pPr>
      <a:lvl5pPr marL="9287515" indent="-1031946" algn="l" defTabSz="2063892" rtl="0" eaLnBrk="1" latinLnBrk="0" hangingPunct="1">
        <a:spcBef>
          <a:spcPct val="20000"/>
        </a:spcBef>
        <a:buFont typeface="Arial"/>
        <a:buChar char="»"/>
        <a:defRPr sz="9000" kern="1200">
          <a:solidFill>
            <a:schemeClr val="tx1"/>
          </a:solidFill>
          <a:latin typeface="+mn-lt"/>
          <a:ea typeface="+mn-ea"/>
          <a:cs typeface="+mn-cs"/>
        </a:defRPr>
      </a:lvl5pPr>
      <a:lvl6pPr marL="11351407" indent="-1031946" algn="l" defTabSz="2063892" rtl="0" eaLnBrk="1" latinLnBrk="0" hangingPunct="1">
        <a:spcBef>
          <a:spcPct val="20000"/>
        </a:spcBef>
        <a:buFont typeface="Arial"/>
        <a:buChar char="•"/>
        <a:defRPr sz="9000" kern="1200">
          <a:solidFill>
            <a:schemeClr val="tx1"/>
          </a:solidFill>
          <a:latin typeface="+mn-lt"/>
          <a:ea typeface="+mn-ea"/>
          <a:cs typeface="+mn-cs"/>
        </a:defRPr>
      </a:lvl6pPr>
      <a:lvl7pPr marL="13415300" indent="-1031946" algn="l" defTabSz="2063892" rtl="0" eaLnBrk="1" latinLnBrk="0" hangingPunct="1">
        <a:spcBef>
          <a:spcPct val="20000"/>
        </a:spcBef>
        <a:buFont typeface="Arial"/>
        <a:buChar char="•"/>
        <a:defRPr sz="9000" kern="1200">
          <a:solidFill>
            <a:schemeClr val="tx1"/>
          </a:solidFill>
          <a:latin typeface="+mn-lt"/>
          <a:ea typeface="+mn-ea"/>
          <a:cs typeface="+mn-cs"/>
        </a:defRPr>
      </a:lvl7pPr>
      <a:lvl8pPr marL="15479192" indent="-1031946" algn="l" defTabSz="2063892" rtl="0" eaLnBrk="1" latinLnBrk="0" hangingPunct="1">
        <a:spcBef>
          <a:spcPct val="20000"/>
        </a:spcBef>
        <a:buFont typeface="Arial"/>
        <a:buChar char="•"/>
        <a:defRPr sz="9000" kern="1200">
          <a:solidFill>
            <a:schemeClr val="tx1"/>
          </a:solidFill>
          <a:latin typeface="+mn-lt"/>
          <a:ea typeface="+mn-ea"/>
          <a:cs typeface="+mn-cs"/>
        </a:defRPr>
      </a:lvl8pPr>
      <a:lvl9pPr marL="17543084" indent="-1031946" algn="l" defTabSz="2063892" rtl="0" eaLnBrk="1" latinLnBrk="0" hangingPunct="1">
        <a:spcBef>
          <a:spcPct val="20000"/>
        </a:spcBef>
        <a:buFont typeface="Arial"/>
        <a:buChar char="•"/>
        <a:defRPr sz="9000" kern="1200">
          <a:solidFill>
            <a:schemeClr val="tx1"/>
          </a:solidFill>
          <a:latin typeface="+mn-lt"/>
          <a:ea typeface="+mn-ea"/>
          <a:cs typeface="+mn-cs"/>
        </a:defRPr>
      </a:lvl9pPr>
    </p:bodyStyle>
    <p:otherStyle>
      <a:defPPr>
        <a:defRPr lang="en-US"/>
      </a:defPPr>
      <a:lvl1pPr marL="0" algn="l" defTabSz="2063892" rtl="0" eaLnBrk="1" latinLnBrk="0" hangingPunct="1">
        <a:defRPr sz="8100" kern="1200">
          <a:solidFill>
            <a:schemeClr val="tx1"/>
          </a:solidFill>
          <a:latin typeface="+mn-lt"/>
          <a:ea typeface="+mn-ea"/>
          <a:cs typeface="+mn-cs"/>
        </a:defRPr>
      </a:lvl1pPr>
      <a:lvl2pPr marL="2063892" algn="l" defTabSz="2063892" rtl="0" eaLnBrk="1" latinLnBrk="0" hangingPunct="1">
        <a:defRPr sz="8100" kern="1200">
          <a:solidFill>
            <a:schemeClr val="tx1"/>
          </a:solidFill>
          <a:latin typeface="+mn-lt"/>
          <a:ea typeface="+mn-ea"/>
          <a:cs typeface="+mn-cs"/>
        </a:defRPr>
      </a:lvl2pPr>
      <a:lvl3pPr marL="4127784" algn="l" defTabSz="2063892" rtl="0" eaLnBrk="1" latinLnBrk="0" hangingPunct="1">
        <a:defRPr sz="8100" kern="1200">
          <a:solidFill>
            <a:schemeClr val="tx1"/>
          </a:solidFill>
          <a:latin typeface="+mn-lt"/>
          <a:ea typeface="+mn-ea"/>
          <a:cs typeface="+mn-cs"/>
        </a:defRPr>
      </a:lvl3pPr>
      <a:lvl4pPr marL="6191677" algn="l" defTabSz="2063892" rtl="0" eaLnBrk="1" latinLnBrk="0" hangingPunct="1">
        <a:defRPr sz="8100" kern="1200">
          <a:solidFill>
            <a:schemeClr val="tx1"/>
          </a:solidFill>
          <a:latin typeface="+mn-lt"/>
          <a:ea typeface="+mn-ea"/>
          <a:cs typeface="+mn-cs"/>
        </a:defRPr>
      </a:lvl4pPr>
      <a:lvl5pPr marL="8255569" algn="l" defTabSz="2063892" rtl="0" eaLnBrk="1" latinLnBrk="0" hangingPunct="1">
        <a:defRPr sz="8100" kern="1200">
          <a:solidFill>
            <a:schemeClr val="tx1"/>
          </a:solidFill>
          <a:latin typeface="+mn-lt"/>
          <a:ea typeface="+mn-ea"/>
          <a:cs typeface="+mn-cs"/>
        </a:defRPr>
      </a:lvl5pPr>
      <a:lvl6pPr marL="10319461" algn="l" defTabSz="2063892" rtl="0" eaLnBrk="1" latinLnBrk="0" hangingPunct="1">
        <a:defRPr sz="8100" kern="1200">
          <a:solidFill>
            <a:schemeClr val="tx1"/>
          </a:solidFill>
          <a:latin typeface="+mn-lt"/>
          <a:ea typeface="+mn-ea"/>
          <a:cs typeface="+mn-cs"/>
        </a:defRPr>
      </a:lvl6pPr>
      <a:lvl7pPr marL="12383353" algn="l" defTabSz="2063892" rtl="0" eaLnBrk="1" latinLnBrk="0" hangingPunct="1">
        <a:defRPr sz="8100" kern="1200">
          <a:solidFill>
            <a:schemeClr val="tx1"/>
          </a:solidFill>
          <a:latin typeface="+mn-lt"/>
          <a:ea typeface="+mn-ea"/>
          <a:cs typeface="+mn-cs"/>
        </a:defRPr>
      </a:lvl7pPr>
      <a:lvl8pPr marL="14447246" algn="l" defTabSz="2063892" rtl="0" eaLnBrk="1" latinLnBrk="0" hangingPunct="1">
        <a:defRPr sz="8100" kern="1200">
          <a:solidFill>
            <a:schemeClr val="tx1"/>
          </a:solidFill>
          <a:latin typeface="+mn-lt"/>
          <a:ea typeface="+mn-ea"/>
          <a:cs typeface="+mn-cs"/>
        </a:defRPr>
      </a:lvl8pPr>
      <a:lvl9pPr marL="16511138" algn="l" defTabSz="2063892"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emf"/><Relationship Id="rId13" Type="http://schemas.openxmlformats.org/officeDocument/2006/relationships/image" Target="../media/image12.png"/><Relationship Id="rId14" Type="http://schemas.openxmlformats.org/officeDocument/2006/relationships/image" Target="../media/image13.jpe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jpe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FEE"/>
        </a:solidFill>
        <a:effectLst/>
      </p:bgPr>
    </p:bg>
    <p:spTree>
      <p:nvGrpSpPr>
        <p:cNvPr id="1" name=""/>
        <p:cNvGrpSpPr/>
        <p:nvPr/>
      </p:nvGrpSpPr>
      <p:grpSpPr>
        <a:xfrm>
          <a:off x="0" y="0"/>
          <a:ext cx="0" cy="0"/>
          <a:chOff x="0" y="0"/>
          <a:chExt cx="0" cy="0"/>
        </a:xfrm>
      </p:grpSpPr>
      <p:sp>
        <p:nvSpPr>
          <p:cNvPr id="401" name="Rounded Rectangle 400"/>
          <p:cNvSpPr/>
          <p:nvPr/>
        </p:nvSpPr>
        <p:spPr>
          <a:xfrm>
            <a:off x="568355" y="16709752"/>
            <a:ext cx="29159322" cy="22768560"/>
          </a:xfrm>
          <a:prstGeom prst="roundRect">
            <a:avLst>
              <a:gd name="adj" fmla="val 1510"/>
            </a:avLst>
          </a:prstGeom>
          <a:solidFill>
            <a:srgbClr val="F4F4F4"/>
          </a:solidFill>
          <a:ln>
            <a:solidFill>
              <a:schemeClr val="accent3">
                <a:lumMod val="60000"/>
                <a:lumOff val="40000"/>
              </a:schemeClr>
            </a:solidFill>
          </a:ln>
          <a:effectLst>
            <a:outerShdw blurRad="508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2037786" fontAlgn="auto">
              <a:spcBef>
                <a:spcPts val="0"/>
              </a:spcBef>
              <a:spcAft>
                <a:spcPts val="0"/>
              </a:spcAft>
              <a:defRPr/>
            </a:pPr>
            <a:endParaRPr lang="en-US" dirty="0"/>
          </a:p>
        </p:txBody>
      </p:sp>
      <p:sp>
        <p:nvSpPr>
          <p:cNvPr id="399" name="Rounded Rectangle 398"/>
          <p:cNvSpPr/>
          <p:nvPr/>
        </p:nvSpPr>
        <p:spPr>
          <a:xfrm>
            <a:off x="10278870" y="5470520"/>
            <a:ext cx="19385280" cy="10652760"/>
          </a:xfrm>
          <a:prstGeom prst="roundRect">
            <a:avLst>
              <a:gd name="adj" fmla="val 2983"/>
            </a:avLst>
          </a:prstGeom>
          <a:solidFill>
            <a:schemeClr val="bg1"/>
          </a:solidFill>
          <a:ln>
            <a:solidFill>
              <a:schemeClr val="accent3">
                <a:lumMod val="60000"/>
                <a:lumOff val="40000"/>
              </a:schemeClr>
            </a:solidFill>
          </a:ln>
          <a:effectLst>
            <a:outerShdw blurRad="508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2037786" fontAlgn="auto">
              <a:spcBef>
                <a:spcPts val="0"/>
              </a:spcBef>
              <a:spcAft>
                <a:spcPts val="0"/>
              </a:spcAft>
              <a:defRPr/>
            </a:pPr>
            <a:endParaRPr lang="en-US" dirty="0"/>
          </a:p>
        </p:txBody>
      </p:sp>
      <p:sp>
        <p:nvSpPr>
          <p:cNvPr id="398" name="Rounded Rectangle 397"/>
          <p:cNvSpPr/>
          <p:nvPr/>
        </p:nvSpPr>
        <p:spPr>
          <a:xfrm>
            <a:off x="558804" y="5470520"/>
            <a:ext cx="9143997" cy="10644612"/>
          </a:xfrm>
          <a:prstGeom prst="roundRect">
            <a:avLst>
              <a:gd name="adj" fmla="val 2983"/>
            </a:avLst>
          </a:prstGeom>
          <a:solidFill>
            <a:srgbClr val="FFF3E8"/>
          </a:solidFill>
          <a:ln>
            <a:solidFill>
              <a:schemeClr val="accent3">
                <a:lumMod val="60000"/>
                <a:lumOff val="40000"/>
              </a:schemeClr>
            </a:solidFill>
          </a:ln>
          <a:effectLst>
            <a:outerShdw blurRad="508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2037786" fontAlgn="auto">
              <a:spcBef>
                <a:spcPts val="0"/>
              </a:spcBef>
              <a:spcAft>
                <a:spcPts val="0"/>
              </a:spcAft>
              <a:defRPr/>
            </a:pPr>
            <a:endParaRPr lang="en-US" dirty="0"/>
          </a:p>
        </p:txBody>
      </p:sp>
      <p:sp>
        <p:nvSpPr>
          <p:cNvPr id="7" name="Rectangle 6"/>
          <p:cNvSpPr>
            <a:spLocks noChangeArrowheads="1"/>
          </p:cNvSpPr>
          <p:nvPr/>
        </p:nvSpPr>
        <p:spPr bwMode="auto">
          <a:xfrm>
            <a:off x="100281" y="873520"/>
            <a:ext cx="3007491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a:r>
              <a:rPr lang="en-US" sz="9600" dirty="0" smtClean="0"/>
              <a:t>Rice Genus Phylogenomics Resources </a:t>
            </a:r>
            <a:r>
              <a:rPr lang="en-US" sz="9600" dirty="0"/>
              <a:t>at Gramene </a:t>
            </a:r>
            <a:endParaRPr lang="en-US" sz="9600" dirty="0">
              <a:latin typeface="Times New Roman"/>
              <a:cs typeface="Times New Roman"/>
            </a:endParaRPr>
          </a:p>
        </p:txBody>
      </p:sp>
      <p:sp>
        <p:nvSpPr>
          <p:cNvPr id="8" name="Rectangle 7"/>
          <p:cNvSpPr>
            <a:spLocks noChangeArrowheads="1"/>
          </p:cNvSpPr>
          <p:nvPr/>
        </p:nvSpPr>
        <p:spPr bwMode="auto">
          <a:xfrm>
            <a:off x="469726" y="2603253"/>
            <a:ext cx="28444672"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a:r>
              <a:rPr lang="en-US" sz="3200" u="sng" dirty="0" smtClean="0"/>
              <a:t>Sharon Wei</a:t>
            </a:r>
            <a:r>
              <a:rPr lang="en-US" sz="3200" baseline="30000" dirty="0" smtClean="0"/>
              <a:t>1</a:t>
            </a:r>
            <a:r>
              <a:rPr lang="en-US" sz="3200" dirty="0" smtClean="0"/>
              <a:t>, Joshua C Stein</a:t>
            </a:r>
            <a:r>
              <a:rPr lang="en-US" sz="3200" baseline="30000" dirty="0" smtClean="0"/>
              <a:t>1</a:t>
            </a:r>
            <a:r>
              <a:rPr lang="en-US" sz="3200" dirty="0" smtClean="0"/>
              <a:t>, William </a:t>
            </a:r>
            <a:r>
              <a:rPr lang="en-US" sz="3200" dirty="0"/>
              <a:t>Spooner</a:t>
            </a:r>
            <a:r>
              <a:rPr lang="en-US" sz="3200" baseline="30000" dirty="0"/>
              <a:t>1</a:t>
            </a:r>
            <a:r>
              <a:rPr lang="en-US" sz="3200" dirty="0"/>
              <a:t>, Yu Yeisoo</a:t>
            </a:r>
            <a:r>
              <a:rPr lang="en-US" sz="3200" baseline="30000" dirty="0"/>
              <a:t>2</a:t>
            </a:r>
            <a:r>
              <a:rPr lang="en-US" sz="3200" dirty="0"/>
              <a:t>, Siva S </a:t>
            </a:r>
            <a:r>
              <a:rPr lang="en-US" sz="3200" dirty="0" err="1"/>
              <a:t>AmmiRaju</a:t>
            </a:r>
            <a:r>
              <a:rPr lang="en-US" sz="3200" dirty="0"/>
              <a:t> Jetty</a:t>
            </a:r>
            <a:r>
              <a:rPr lang="en-US" sz="3200" baseline="30000" dirty="0"/>
              <a:t>2</a:t>
            </a:r>
            <a:r>
              <a:rPr lang="en-US" sz="3200" dirty="0"/>
              <a:t>, Dario Copetti</a:t>
            </a:r>
            <a:r>
              <a:rPr lang="en-US" sz="3200" baseline="30000" dirty="0"/>
              <a:t>2</a:t>
            </a:r>
            <a:r>
              <a:rPr lang="en-US" sz="3200" dirty="0"/>
              <a:t>, Andrea Zuccolo</a:t>
            </a:r>
            <a:r>
              <a:rPr lang="en-US" sz="3200" baseline="30000" dirty="0"/>
              <a:t>2</a:t>
            </a:r>
            <a:r>
              <a:rPr lang="en-US" sz="3200" dirty="0"/>
              <a:t>, </a:t>
            </a:r>
            <a:r>
              <a:rPr lang="en-US" sz="3200" dirty="0" err="1"/>
              <a:t>Shiran</a:t>
            </a:r>
            <a:r>
              <a:rPr lang="en-US" sz="3200" dirty="0"/>
              <a:t> Pasternak</a:t>
            </a:r>
            <a:r>
              <a:rPr lang="en-US" sz="3200" baseline="30000" dirty="0"/>
              <a:t>1</a:t>
            </a:r>
            <a:r>
              <a:rPr lang="en-US" sz="3200" dirty="0"/>
              <a:t>, </a:t>
            </a:r>
            <a:r>
              <a:rPr lang="en-US" sz="3200" dirty="0" err="1"/>
              <a:t>Rounsley</a:t>
            </a:r>
            <a:r>
              <a:rPr lang="en-US" sz="3200" dirty="0"/>
              <a:t> Steven</a:t>
            </a:r>
            <a:r>
              <a:rPr lang="en-US" sz="3200" baseline="30000" dirty="0"/>
              <a:t>3</a:t>
            </a:r>
            <a:r>
              <a:rPr lang="en-US" sz="3200" dirty="0"/>
              <a:t>, Fan Chuanzhu</a:t>
            </a:r>
            <a:r>
              <a:rPr lang="en-US" sz="3200" baseline="30000" dirty="0"/>
              <a:t>2</a:t>
            </a:r>
            <a:r>
              <a:rPr lang="en-US" sz="3200" dirty="0" smtClean="0"/>
              <a:t>,</a:t>
            </a:r>
          </a:p>
          <a:p>
            <a:pPr algn="ctr"/>
            <a:r>
              <a:rPr lang="en-US" sz="3200" dirty="0" smtClean="0"/>
              <a:t>Ken </a:t>
            </a:r>
            <a:r>
              <a:rPr lang="en-US" sz="3200" dirty="0"/>
              <a:t>Youens-Clark</a:t>
            </a:r>
            <a:r>
              <a:rPr lang="en-US" sz="3200" baseline="30000" dirty="0"/>
              <a:t>1</a:t>
            </a:r>
            <a:r>
              <a:rPr lang="en-US" sz="3200" dirty="0"/>
              <a:t>, David Kudrna</a:t>
            </a:r>
            <a:r>
              <a:rPr lang="en-US" sz="3200" baseline="30000" dirty="0"/>
              <a:t>2</a:t>
            </a:r>
            <a:r>
              <a:rPr lang="en-US" sz="3200" dirty="0"/>
              <a:t>, </a:t>
            </a:r>
            <a:r>
              <a:rPr lang="en-US" sz="3200" dirty="0" err="1"/>
              <a:t>Manyuan</a:t>
            </a:r>
            <a:r>
              <a:rPr lang="en-US" sz="3200" dirty="0"/>
              <a:t> Long</a:t>
            </a:r>
            <a:r>
              <a:rPr lang="en-US" sz="3200" baseline="30000" dirty="0"/>
              <a:t>4</a:t>
            </a:r>
            <a:r>
              <a:rPr lang="en-US" sz="3200" dirty="0"/>
              <a:t>, Michael Sanderson</a:t>
            </a:r>
            <a:r>
              <a:rPr lang="en-US" sz="3200" baseline="30000" dirty="0"/>
              <a:t>5</a:t>
            </a:r>
            <a:r>
              <a:rPr lang="en-US" sz="3200" dirty="0"/>
              <a:t>, Carlos A Machado</a:t>
            </a:r>
            <a:r>
              <a:rPr lang="en-US" sz="3200" baseline="30000" dirty="0"/>
              <a:t>6</a:t>
            </a:r>
            <a:r>
              <a:rPr lang="en-US" sz="3200" dirty="0"/>
              <a:t>, Scott Jackson</a:t>
            </a:r>
            <a:r>
              <a:rPr lang="en-US" sz="3200" baseline="30000" dirty="0"/>
              <a:t>7</a:t>
            </a:r>
            <a:r>
              <a:rPr lang="en-US" sz="3200" dirty="0"/>
              <a:t>, </a:t>
            </a:r>
            <a:r>
              <a:rPr lang="en-US" sz="3200" dirty="0" err="1"/>
              <a:t>Mingsheng</a:t>
            </a:r>
            <a:r>
              <a:rPr lang="en-US" sz="3200" dirty="0"/>
              <a:t> Chen</a:t>
            </a:r>
            <a:r>
              <a:rPr lang="en-US" sz="3200" baseline="30000" dirty="0"/>
              <a:t>8</a:t>
            </a:r>
            <a:r>
              <a:rPr lang="en-US" sz="3200" dirty="0"/>
              <a:t>, Rod Wing</a:t>
            </a:r>
            <a:r>
              <a:rPr lang="en-US" sz="3200" baseline="30000" dirty="0"/>
              <a:t>2</a:t>
            </a:r>
            <a:r>
              <a:rPr lang="en-US" sz="3200" dirty="0"/>
              <a:t>, Ware Doreen</a:t>
            </a:r>
            <a:r>
              <a:rPr lang="en-US" sz="3200" baseline="30000" dirty="0"/>
              <a:t>1,9</a:t>
            </a:r>
            <a:r>
              <a:rPr lang="en-US" sz="3200" dirty="0" smtClean="0">
                <a:effectLst/>
              </a:rPr>
              <a:t> </a:t>
            </a:r>
            <a:endParaRPr lang="en-US" sz="3200" u="sng" dirty="0" smtClean="0"/>
          </a:p>
          <a:p>
            <a:endParaRPr lang="en-US" sz="2400" u="sng" dirty="0" smtClean="0"/>
          </a:p>
          <a:p>
            <a:pPr algn="ctr"/>
            <a:r>
              <a:rPr lang="en-US" sz="2400" baseline="30000" dirty="0"/>
              <a:t>1</a:t>
            </a:r>
            <a:r>
              <a:rPr lang="en-US" sz="2400" dirty="0"/>
              <a:t>Cold Spring Harbor Laboratory, </a:t>
            </a:r>
            <a:r>
              <a:rPr lang="en-US" sz="2400" dirty="0" smtClean="0"/>
              <a:t>Cold </a:t>
            </a:r>
            <a:r>
              <a:rPr lang="en-US" sz="2400" dirty="0"/>
              <a:t>Spring Harbor, NY, 11724, </a:t>
            </a:r>
            <a:r>
              <a:rPr lang="en-US" sz="2400" baseline="30000" dirty="0"/>
              <a:t>2</a:t>
            </a:r>
            <a:r>
              <a:rPr lang="en-US" sz="2400" dirty="0"/>
              <a:t>University of Arizona, Arizona Genomics Institute, Tucson, AZ, 85705, </a:t>
            </a:r>
            <a:r>
              <a:rPr lang="en-US" sz="2400" baseline="30000" dirty="0"/>
              <a:t>3</a:t>
            </a:r>
            <a:r>
              <a:rPr lang="en-US" sz="2400" dirty="0"/>
              <a:t>Dow </a:t>
            </a:r>
            <a:r>
              <a:rPr lang="en-US" sz="2400" dirty="0" err="1"/>
              <a:t>Agrosciences</a:t>
            </a:r>
            <a:r>
              <a:rPr lang="en-US" sz="2400" dirty="0"/>
              <a:t>, </a:t>
            </a:r>
            <a:r>
              <a:rPr lang="en-US" sz="2400" dirty="0" smtClean="0"/>
              <a:t>Indianapolis</a:t>
            </a:r>
            <a:r>
              <a:rPr lang="en-US" sz="2400" dirty="0"/>
              <a:t>, IN, 46268 , </a:t>
            </a:r>
            <a:r>
              <a:rPr lang="en-US" sz="2400" baseline="30000" dirty="0"/>
              <a:t>4 </a:t>
            </a:r>
            <a:r>
              <a:rPr lang="en-US" sz="2400" dirty="0"/>
              <a:t>University of Chicago, Department of Ecology </a:t>
            </a:r>
            <a:endParaRPr lang="en-US" sz="2400" dirty="0" smtClean="0"/>
          </a:p>
          <a:p>
            <a:pPr algn="ctr"/>
            <a:r>
              <a:rPr lang="en-US" sz="2400" dirty="0" smtClean="0"/>
              <a:t>and </a:t>
            </a:r>
            <a:r>
              <a:rPr lang="en-US" sz="2400" dirty="0"/>
              <a:t>Evolution, Chicago, IL, 60637, </a:t>
            </a:r>
            <a:r>
              <a:rPr lang="en-US" sz="2400" baseline="30000" dirty="0"/>
              <a:t>5</a:t>
            </a:r>
            <a:r>
              <a:rPr lang="en-US" sz="2400" dirty="0"/>
              <a:t>University of Arizona, Department of Ecology and Evolution, </a:t>
            </a:r>
            <a:r>
              <a:rPr lang="en-US" sz="2400" dirty="0" err="1"/>
              <a:t>Tuscon</a:t>
            </a:r>
            <a:r>
              <a:rPr lang="en-US" sz="2400" dirty="0"/>
              <a:t>, AZ, 85721, </a:t>
            </a:r>
            <a:r>
              <a:rPr lang="en-US" sz="2400" baseline="30000" dirty="0"/>
              <a:t>6</a:t>
            </a:r>
            <a:r>
              <a:rPr lang="en-US" sz="2400" dirty="0"/>
              <a:t>University of Maryland, Department of Biology, College Park, MD, 20742, </a:t>
            </a:r>
            <a:r>
              <a:rPr lang="en-US" sz="2400" baseline="30000" dirty="0"/>
              <a:t>7</a:t>
            </a:r>
            <a:r>
              <a:rPr lang="en-US" sz="2400" dirty="0"/>
              <a:t>University of Georgia, Center </a:t>
            </a:r>
            <a:endParaRPr lang="en-US" sz="2400" dirty="0" smtClean="0"/>
          </a:p>
          <a:p>
            <a:pPr algn="ctr"/>
            <a:r>
              <a:rPr lang="en-US" sz="2400" dirty="0" smtClean="0"/>
              <a:t>for </a:t>
            </a:r>
            <a:r>
              <a:rPr lang="en-US" sz="2400" dirty="0"/>
              <a:t>Applied Genetic Technologies, Athens, GA, 30602, </a:t>
            </a:r>
            <a:r>
              <a:rPr lang="en-US" sz="2400" baseline="30000" dirty="0"/>
              <a:t>8 </a:t>
            </a:r>
            <a:r>
              <a:rPr lang="en-US" sz="2400" dirty="0"/>
              <a:t>Chinese Academy of Sciences, Beijing, China, </a:t>
            </a:r>
            <a:r>
              <a:rPr lang="en-US" sz="2400" baseline="30000" dirty="0"/>
              <a:t>9</a:t>
            </a:r>
            <a:r>
              <a:rPr lang="en-US" sz="2400" dirty="0"/>
              <a:t>USDA-ARS-NAA, Robert W. Holley Center for Agriculture and Health, Ithaca, NY, 14863</a:t>
            </a:r>
            <a:r>
              <a:rPr lang="en-US" sz="2400" dirty="0" smtClean="0">
                <a:effectLst/>
              </a:rPr>
              <a:t> </a:t>
            </a:r>
            <a:endParaRPr lang="en-US" sz="2400" u="sng" dirty="0"/>
          </a:p>
          <a:p>
            <a:pPr algn="ctr"/>
            <a:endParaRPr lang="en-US" sz="2400" baseline="30000" dirty="0" smtClean="0">
              <a:latin typeface="Calibri" charset="0"/>
              <a:cs typeface="Calibri" charset="0"/>
            </a:endParaRPr>
          </a:p>
        </p:txBody>
      </p:sp>
      <p:pic>
        <p:nvPicPr>
          <p:cNvPr id="13" name="Picture 12"/>
          <p:cNvPicPr>
            <a:picLocks noChangeAspect="1"/>
          </p:cNvPicPr>
          <p:nvPr/>
        </p:nvPicPr>
        <p:blipFill rotWithShape="1">
          <a:blip r:embed="rId2"/>
          <a:srcRect r="52022"/>
          <a:stretch/>
        </p:blipFill>
        <p:spPr>
          <a:xfrm>
            <a:off x="469726" y="1014640"/>
            <a:ext cx="1600433" cy="1593545"/>
          </a:xfrm>
          <a:prstGeom prst="rect">
            <a:avLst/>
          </a:prstGeom>
          <a:noFill/>
        </p:spPr>
      </p:pic>
      <p:pic>
        <p:nvPicPr>
          <p:cNvPr id="241" name="Picture 240" descr="head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18" y="0"/>
            <a:ext cx="29490886" cy="825348"/>
          </a:xfrm>
          <a:prstGeom prst="rect">
            <a:avLst/>
          </a:prstGeom>
        </p:spPr>
      </p:pic>
      <p:sp>
        <p:nvSpPr>
          <p:cNvPr id="242" name="TextBox 241"/>
          <p:cNvSpPr txBox="1"/>
          <p:nvPr/>
        </p:nvSpPr>
        <p:spPr>
          <a:xfrm>
            <a:off x="1076277" y="6066271"/>
            <a:ext cx="8126018" cy="10064291"/>
          </a:xfrm>
          <a:prstGeom prst="rect">
            <a:avLst/>
          </a:prstGeom>
          <a:noFill/>
        </p:spPr>
        <p:txBody>
          <a:bodyPr wrap="square" rtlCol="0">
            <a:spAutoFit/>
          </a:bodyPr>
          <a:lstStyle/>
          <a:p>
            <a:pPr algn="just"/>
            <a:r>
              <a:rPr lang="en-US" sz="2400" b="1" dirty="0" smtClean="0"/>
              <a:t>ABSTRACT</a:t>
            </a:r>
            <a:r>
              <a:rPr lang="en-US" sz="2400" dirty="0" smtClean="0"/>
              <a:t>: The </a:t>
            </a:r>
            <a:r>
              <a:rPr lang="en-US" sz="2400" i="1" dirty="0" err="1"/>
              <a:t>Oryza</a:t>
            </a:r>
            <a:r>
              <a:rPr lang="en-US" sz="2400" dirty="0"/>
              <a:t> genus is emerging as a powerful model system for studying trait-evolution, speciation and domestication. Gramene has built a genus level resource for comparative genomics in cultivated rice and its wild relatives. The web-portal includes complete reference sequences for cultivated Asian rice (</a:t>
            </a:r>
            <a:r>
              <a:rPr lang="en-US" sz="2400" i="1" dirty="0"/>
              <a:t>O. sativa</a:t>
            </a:r>
            <a:r>
              <a:rPr lang="en-US" sz="2400" dirty="0"/>
              <a:t>) and African rice (</a:t>
            </a:r>
            <a:r>
              <a:rPr lang="en-US" sz="2400" i="1" dirty="0"/>
              <a:t>O. </a:t>
            </a:r>
            <a:r>
              <a:rPr lang="en-US" sz="2400" i="1" dirty="0" err="1"/>
              <a:t>glaberrima</a:t>
            </a:r>
            <a:r>
              <a:rPr lang="en-US" sz="2400" dirty="0"/>
              <a:t>), and the distant wild relative </a:t>
            </a:r>
            <a:r>
              <a:rPr lang="en-US" sz="2400" i="1" dirty="0"/>
              <a:t>O. </a:t>
            </a:r>
            <a:r>
              <a:rPr lang="en-US" sz="2400" i="1" dirty="0" err="1"/>
              <a:t>brachyantha</a:t>
            </a:r>
            <a:r>
              <a:rPr lang="en-US" sz="2400" dirty="0"/>
              <a:t>. It also hosts a vertical data set of </a:t>
            </a:r>
            <a:r>
              <a:rPr lang="en-US" sz="2400" dirty="0" err="1"/>
              <a:t>chr</a:t>
            </a:r>
            <a:r>
              <a:rPr lang="en-US" sz="2400" dirty="0"/>
              <a:t> 3 short-arm assemblies for </a:t>
            </a:r>
            <a:r>
              <a:rPr lang="en-US" sz="2400" dirty="0" smtClean="0"/>
              <a:t>9 </a:t>
            </a:r>
            <a:r>
              <a:rPr lang="en-US" sz="2400" dirty="0"/>
              <a:t>wild species that represent the broad diversity of genome types within the genus, including one </a:t>
            </a:r>
            <a:r>
              <a:rPr lang="en-US" sz="2400" dirty="0" err="1"/>
              <a:t>polyploid</a:t>
            </a:r>
            <a:r>
              <a:rPr lang="en-US" sz="2400" dirty="0"/>
              <a:t>: </a:t>
            </a:r>
            <a:r>
              <a:rPr lang="en-US" sz="2400" i="1" dirty="0"/>
              <a:t>O. </a:t>
            </a:r>
            <a:r>
              <a:rPr lang="en-US" sz="2400" i="1" dirty="0" err="1"/>
              <a:t>barthii</a:t>
            </a:r>
            <a:r>
              <a:rPr lang="en-US" sz="2400" dirty="0"/>
              <a:t>, </a:t>
            </a:r>
            <a:r>
              <a:rPr lang="en-US" sz="2400" i="1" dirty="0"/>
              <a:t>O. </a:t>
            </a:r>
            <a:r>
              <a:rPr lang="en-US" sz="2400" i="1" dirty="0" err="1"/>
              <a:t>nivara</a:t>
            </a:r>
            <a:r>
              <a:rPr lang="en-US" sz="2400" dirty="0"/>
              <a:t>, </a:t>
            </a:r>
            <a:r>
              <a:rPr lang="en-US" sz="2400" i="1" dirty="0"/>
              <a:t>O. </a:t>
            </a:r>
            <a:r>
              <a:rPr lang="en-US" sz="2400" i="1" dirty="0" err="1"/>
              <a:t>rufipogon</a:t>
            </a:r>
            <a:r>
              <a:rPr lang="en-US" sz="2400" dirty="0"/>
              <a:t>, </a:t>
            </a:r>
            <a:r>
              <a:rPr lang="en-US" sz="2400" i="1" dirty="0"/>
              <a:t>O. </a:t>
            </a:r>
            <a:r>
              <a:rPr lang="en-US" sz="2400" i="1" dirty="0" err="1"/>
              <a:t>punctata</a:t>
            </a:r>
            <a:r>
              <a:rPr lang="en-US" sz="2400" dirty="0"/>
              <a:t>, </a:t>
            </a:r>
            <a:r>
              <a:rPr lang="en-US" sz="2400" i="1" dirty="0"/>
              <a:t>O. </a:t>
            </a:r>
            <a:r>
              <a:rPr lang="en-US" sz="2400" i="1" dirty="0" err="1"/>
              <a:t>minuta</a:t>
            </a:r>
            <a:r>
              <a:rPr lang="en-US" sz="2400" dirty="0"/>
              <a:t>, </a:t>
            </a:r>
            <a:r>
              <a:rPr lang="en-US" sz="2400" i="1" dirty="0"/>
              <a:t>O. </a:t>
            </a:r>
            <a:r>
              <a:rPr lang="en-US" sz="2400" i="1" dirty="0" err="1"/>
              <a:t>officinalis</a:t>
            </a:r>
            <a:r>
              <a:rPr lang="en-US" sz="2400" dirty="0"/>
              <a:t>, </a:t>
            </a:r>
            <a:r>
              <a:rPr lang="en-US" sz="2400" i="1" dirty="0"/>
              <a:t>O. </a:t>
            </a:r>
            <a:r>
              <a:rPr lang="en-US" sz="2400" i="1" dirty="0" err="1"/>
              <a:t>brachyantha</a:t>
            </a:r>
            <a:r>
              <a:rPr lang="en-US" sz="2400" dirty="0"/>
              <a:t>, </a:t>
            </a:r>
            <a:r>
              <a:rPr lang="en-US" sz="2400" i="1" dirty="0"/>
              <a:t>O. </a:t>
            </a:r>
            <a:r>
              <a:rPr lang="en-US" sz="2400" i="1" dirty="0" err="1"/>
              <a:t>meridionalis</a:t>
            </a:r>
            <a:r>
              <a:rPr lang="en-US" sz="2400" dirty="0"/>
              <a:t>, and </a:t>
            </a:r>
            <a:r>
              <a:rPr lang="en-US" sz="2400" i="1" dirty="0"/>
              <a:t>O. </a:t>
            </a:r>
            <a:r>
              <a:rPr lang="en-US" sz="2400" i="1" dirty="0" err="1"/>
              <a:t>glumaepatula</a:t>
            </a:r>
            <a:r>
              <a:rPr lang="en-US" sz="2400" dirty="0"/>
              <a:t>.  Each is displayed in a genome browser showing gene models, repeats, and EST alignments. For some, RNA-seq expression data and </a:t>
            </a:r>
            <a:r>
              <a:rPr lang="en-US" sz="2400" dirty="0" err="1"/>
              <a:t>germplasm</a:t>
            </a:r>
            <a:r>
              <a:rPr lang="en-US" sz="2400" dirty="0"/>
              <a:t> diversity data are also available.  SNP and other structural variations are displayed in the context of gene models and classified by predicted functional consequence.  Ancestrally conserved regions and structural rearrangements are defined by whole genome alignments and displayed in a multi-species view that enables interspecies browser navigation. A comprehensive set of phylogenetic trees and ortholog predictions were built by the </a:t>
            </a:r>
            <a:r>
              <a:rPr lang="en-US" sz="2400" dirty="0" err="1"/>
              <a:t>Compara</a:t>
            </a:r>
            <a:r>
              <a:rPr lang="en-US" sz="2400" dirty="0"/>
              <a:t> </a:t>
            </a:r>
            <a:r>
              <a:rPr lang="en-US" sz="2400" dirty="0" err="1"/>
              <a:t>GeneTree</a:t>
            </a:r>
            <a:r>
              <a:rPr lang="en-US" sz="2400" dirty="0"/>
              <a:t> method. In addition to resolving many outstanding questions in the evolutionary history of </a:t>
            </a:r>
            <a:r>
              <a:rPr lang="en-US" sz="2400" i="1" dirty="0" err="1"/>
              <a:t>Oryza</a:t>
            </a:r>
            <a:r>
              <a:rPr lang="en-US" sz="2400" dirty="0"/>
              <a:t>, this resource will provide foundation for functional characterization of genes and the identification of targets for agronomic improvement of rice.</a:t>
            </a:r>
          </a:p>
          <a:p>
            <a:pPr algn="just"/>
            <a:endParaRPr lang="en-US" sz="2400" dirty="0"/>
          </a:p>
        </p:txBody>
      </p:sp>
      <p:sp>
        <p:nvSpPr>
          <p:cNvPr id="244" name="Rectangle 243"/>
          <p:cNvSpPr/>
          <p:nvPr/>
        </p:nvSpPr>
        <p:spPr>
          <a:xfrm>
            <a:off x="10818398" y="6516987"/>
            <a:ext cx="7910038" cy="1200329"/>
          </a:xfrm>
          <a:prstGeom prst="rect">
            <a:avLst/>
          </a:prstGeom>
        </p:spPr>
        <p:txBody>
          <a:bodyPr wrap="square">
            <a:spAutoFit/>
          </a:bodyPr>
          <a:lstStyle/>
          <a:p>
            <a:r>
              <a:rPr lang="en-US" sz="3600" i="1" dirty="0" smtClean="0"/>
              <a:t>An untapped </a:t>
            </a:r>
            <a:r>
              <a:rPr lang="en-US" sz="3600" i="1" dirty="0"/>
              <a:t>reservoir of </a:t>
            </a:r>
            <a:r>
              <a:rPr lang="en-US" sz="3600" i="1" dirty="0" smtClean="0"/>
              <a:t>genetic variation </a:t>
            </a:r>
            <a:r>
              <a:rPr lang="en-US" sz="3600" i="1" dirty="0"/>
              <a:t>for crop improvement</a:t>
            </a:r>
          </a:p>
        </p:txBody>
      </p:sp>
      <p:sp>
        <p:nvSpPr>
          <p:cNvPr id="254" name="TextBox 253"/>
          <p:cNvSpPr txBox="1"/>
          <p:nvPr/>
        </p:nvSpPr>
        <p:spPr>
          <a:xfrm>
            <a:off x="10674832" y="8396466"/>
            <a:ext cx="4814138" cy="2554545"/>
          </a:xfrm>
          <a:prstGeom prst="rect">
            <a:avLst/>
          </a:prstGeom>
          <a:noFill/>
        </p:spPr>
        <p:txBody>
          <a:bodyPr wrap="none" rtlCol="0">
            <a:spAutoFit/>
          </a:bodyPr>
          <a:lstStyle/>
          <a:p>
            <a:pPr marL="571500" indent="-571500">
              <a:buFont typeface="Arial"/>
              <a:buChar char="•"/>
            </a:pPr>
            <a:r>
              <a:rPr lang="en-US" sz="4000" dirty="0" smtClean="0"/>
              <a:t>23 species</a:t>
            </a:r>
          </a:p>
          <a:p>
            <a:pPr marL="571500" indent="-571500">
              <a:buFont typeface="Arial"/>
              <a:buChar char="•"/>
            </a:pPr>
            <a:r>
              <a:rPr lang="en-US" sz="4000" dirty="0" smtClean="0"/>
              <a:t>2 cultivated species</a:t>
            </a:r>
          </a:p>
          <a:p>
            <a:pPr marL="571500" indent="-571500">
              <a:buFont typeface="Arial"/>
              <a:buChar char="•"/>
            </a:pPr>
            <a:r>
              <a:rPr lang="en-US" sz="4000" dirty="0"/>
              <a:t>10 genome </a:t>
            </a:r>
            <a:r>
              <a:rPr lang="en-US" sz="4000" dirty="0" smtClean="0"/>
              <a:t>types</a:t>
            </a:r>
          </a:p>
          <a:p>
            <a:pPr marL="571500" indent="-571500">
              <a:buFont typeface="Arial"/>
              <a:buChar char="•"/>
            </a:pPr>
            <a:r>
              <a:rPr lang="en-US" sz="4000" dirty="0" err="1" smtClean="0"/>
              <a:t>Allotetraploids</a:t>
            </a:r>
            <a:endParaRPr lang="en-US" sz="4000" dirty="0"/>
          </a:p>
        </p:txBody>
      </p:sp>
      <p:sp>
        <p:nvSpPr>
          <p:cNvPr id="255" name="TextBox 254"/>
          <p:cNvSpPr txBox="1"/>
          <p:nvPr/>
        </p:nvSpPr>
        <p:spPr>
          <a:xfrm>
            <a:off x="10611863" y="5513779"/>
            <a:ext cx="7738229" cy="923330"/>
          </a:xfrm>
          <a:prstGeom prst="rect">
            <a:avLst/>
          </a:prstGeom>
          <a:noFill/>
        </p:spPr>
        <p:txBody>
          <a:bodyPr wrap="none" rtlCol="0">
            <a:spAutoFit/>
          </a:bodyPr>
          <a:lstStyle/>
          <a:p>
            <a:r>
              <a:rPr lang="en-US" sz="5400" b="1" dirty="0" err="1" smtClean="0">
                <a:solidFill>
                  <a:schemeClr val="accent3">
                    <a:lumMod val="50000"/>
                  </a:schemeClr>
                </a:solidFill>
              </a:rPr>
              <a:t>Oryza</a:t>
            </a:r>
            <a:r>
              <a:rPr lang="en-US" sz="5400" b="1" dirty="0" smtClean="0">
                <a:solidFill>
                  <a:schemeClr val="accent3">
                    <a:lumMod val="50000"/>
                  </a:schemeClr>
                </a:solidFill>
              </a:rPr>
              <a:t>: Enormous diversity</a:t>
            </a:r>
            <a:endParaRPr lang="en-US" sz="5400" b="1" dirty="0">
              <a:solidFill>
                <a:schemeClr val="accent3">
                  <a:lumMod val="50000"/>
                </a:schemeClr>
              </a:solidFill>
            </a:endParaRPr>
          </a:p>
        </p:txBody>
      </p:sp>
      <p:sp>
        <p:nvSpPr>
          <p:cNvPr id="256" name="TextBox 255"/>
          <p:cNvSpPr txBox="1"/>
          <p:nvPr/>
        </p:nvSpPr>
        <p:spPr>
          <a:xfrm>
            <a:off x="20530693" y="5513779"/>
            <a:ext cx="9547762" cy="923330"/>
          </a:xfrm>
          <a:prstGeom prst="rect">
            <a:avLst/>
          </a:prstGeom>
          <a:noFill/>
        </p:spPr>
        <p:txBody>
          <a:bodyPr wrap="square" rtlCol="0">
            <a:spAutoFit/>
          </a:bodyPr>
          <a:lstStyle/>
          <a:p>
            <a:r>
              <a:rPr lang="en-US" sz="5400" b="1" dirty="0" err="1" smtClean="0">
                <a:solidFill>
                  <a:schemeClr val="accent3">
                    <a:lumMod val="50000"/>
                  </a:schemeClr>
                </a:solidFill>
              </a:rPr>
              <a:t>Oryza</a:t>
            </a:r>
            <a:r>
              <a:rPr lang="en-US" sz="5400" b="1" dirty="0" smtClean="0">
                <a:solidFill>
                  <a:schemeClr val="accent3">
                    <a:lumMod val="50000"/>
                  </a:schemeClr>
                </a:solidFill>
              </a:rPr>
              <a:t> genomes </a:t>
            </a:r>
            <a:r>
              <a:rPr lang="en-US" sz="5400" b="1" dirty="0" smtClean="0">
                <a:solidFill>
                  <a:srgbClr val="FF0000"/>
                </a:solidFill>
              </a:rPr>
              <a:t>at</a:t>
            </a:r>
            <a:r>
              <a:rPr lang="en-US" sz="5400" b="1" dirty="0" smtClean="0">
                <a:solidFill>
                  <a:schemeClr val="accent3">
                    <a:lumMod val="50000"/>
                  </a:schemeClr>
                </a:solidFill>
              </a:rPr>
              <a:t> </a:t>
            </a:r>
            <a:r>
              <a:rPr lang="en-US" sz="5400" b="1" dirty="0" smtClean="0">
                <a:solidFill>
                  <a:srgbClr val="FF0000"/>
                </a:solidFill>
              </a:rPr>
              <a:t>Gramene</a:t>
            </a:r>
            <a:endParaRPr lang="en-US" sz="5400" b="1" dirty="0">
              <a:solidFill>
                <a:srgbClr val="FF0000"/>
              </a:solidFill>
            </a:endParaRPr>
          </a:p>
        </p:txBody>
      </p:sp>
      <p:pic>
        <p:nvPicPr>
          <p:cNvPr id="412" name="Picture 411" descr="tree3.pdf"/>
          <p:cNvPicPr>
            <a:picLocks noChangeAspect="1"/>
          </p:cNvPicPr>
          <p:nvPr/>
        </p:nvPicPr>
        <p:blipFill rotWithShape="1">
          <a:blip r:embed="rId4">
            <a:extLst>
              <a:ext uri="{28A0092B-C50C-407E-A947-70E740481C1C}">
                <a14:useLocalDpi xmlns:a14="http://schemas.microsoft.com/office/drawing/2010/main" val="0"/>
              </a:ext>
            </a:extLst>
          </a:blip>
          <a:srcRect l="6311" t="6589" r="19365" b="12379"/>
          <a:stretch/>
        </p:blipFill>
        <p:spPr>
          <a:xfrm>
            <a:off x="20817206" y="6529443"/>
            <a:ext cx="8595446" cy="9371530"/>
          </a:xfrm>
          <a:prstGeom prst="rect">
            <a:avLst/>
          </a:prstGeom>
        </p:spPr>
      </p:pic>
      <p:graphicFrame>
        <p:nvGraphicFramePr>
          <p:cNvPr id="413" name="Table 412"/>
          <p:cNvGraphicFramePr>
            <a:graphicFrameLocks noGrp="1"/>
          </p:cNvGraphicFramePr>
          <p:nvPr>
            <p:extLst>
              <p:ext uri="{D42A27DB-BD31-4B8C-83A1-F6EECF244321}">
                <p14:modId xmlns:p14="http://schemas.microsoft.com/office/powerpoint/2010/main" val="1448464349"/>
              </p:ext>
            </p:extLst>
          </p:nvPr>
        </p:nvGraphicFramePr>
        <p:xfrm>
          <a:off x="1287972" y="18527547"/>
          <a:ext cx="7316289" cy="3784600"/>
        </p:xfrm>
        <a:graphic>
          <a:graphicData uri="http://schemas.openxmlformats.org/drawingml/2006/table">
            <a:tbl>
              <a:tblPr/>
              <a:tblGrid>
                <a:gridCol w="3582489"/>
                <a:gridCol w="1778000"/>
                <a:gridCol w="1955800"/>
              </a:tblGrid>
              <a:tr h="282363">
                <a:tc>
                  <a:txBody>
                    <a:bodyPr/>
                    <a:lstStyle/>
                    <a:p>
                      <a:pPr algn="l" fontAlgn="b"/>
                      <a:r>
                        <a:rPr lang="en-US" sz="2400" b="1" i="0" u="none" strike="noStrike" dirty="0" smtClean="0">
                          <a:solidFill>
                            <a:srgbClr val="FFFFFF"/>
                          </a:solidFill>
                          <a:effectLst/>
                          <a:latin typeface="Calibri"/>
                        </a:rPr>
                        <a:t>Annotation</a:t>
                      </a:r>
                      <a:endParaRPr lang="en-US" sz="2400" b="1" i="0" u="none" strike="noStrike" dirty="0">
                        <a:solidFill>
                          <a:srgbClr val="FFFFFF"/>
                        </a:solidFill>
                        <a:effectLst/>
                        <a:latin typeface="Calibri"/>
                      </a:endParaRP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8064A2"/>
                    </a:solidFill>
                  </a:tcPr>
                </a:tc>
                <a:tc>
                  <a:txBody>
                    <a:bodyPr/>
                    <a:lstStyle/>
                    <a:p>
                      <a:pPr algn="ctr" fontAlgn="b"/>
                      <a:r>
                        <a:rPr lang="de-DE" sz="2400" b="1" i="0" u="none" strike="noStrike" dirty="0" err="1">
                          <a:solidFill>
                            <a:srgbClr val="FFFFFF"/>
                          </a:solidFill>
                          <a:effectLst/>
                          <a:latin typeface="Calibri"/>
                        </a:rPr>
                        <a:t>chr</a:t>
                      </a:r>
                      <a:r>
                        <a:rPr lang="de-DE" sz="2400" b="1" i="0" u="none" strike="noStrike" dirty="0">
                          <a:solidFill>
                            <a:srgbClr val="FFFFFF"/>
                          </a:solidFill>
                          <a:effectLst/>
                          <a:latin typeface="Calibri"/>
                        </a:rPr>
                        <a:t> 3 </a:t>
                      </a:r>
                      <a:r>
                        <a:rPr lang="de-DE" sz="2400" b="1" i="0" u="none" strike="noStrike" dirty="0" err="1" smtClean="0">
                          <a:solidFill>
                            <a:srgbClr val="FFFFFF"/>
                          </a:solidFill>
                          <a:effectLst/>
                          <a:latin typeface="Calibri"/>
                        </a:rPr>
                        <a:t>short</a:t>
                      </a:r>
                      <a:endParaRPr lang="de-DE" sz="2400" b="1" i="0" u="none" strike="noStrike" dirty="0">
                        <a:solidFill>
                          <a:srgbClr val="FFFFFF"/>
                        </a:solidFill>
                        <a:effectLst/>
                        <a:latin typeface="Calibri"/>
                      </a:endParaRP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8064A2"/>
                    </a:solidFill>
                  </a:tcPr>
                </a:tc>
                <a:tc>
                  <a:txBody>
                    <a:bodyPr/>
                    <a:lstStyle/>
                    <a:p>
                      <a:pPr algn="ctr" fontAlgn="b"/>
                      <a:r>
                        <a:rPr lang="en-US" sz="2400" b="1" i="0" u="none" strike="noStrike" dirty="0">
                          <a:solidFill>
                            <a:srgbClr val="FFFFFF"/>
                          </a:solidFill>
                          <a:effectLst/>
                          <a:latin typeface="Calibri"/>
                        </a:rPr>
                        <a:t>Complete </a:t>
                      </a:r>
                      <a:r>
                        <a:rPr lang="en-US" sz="2400" b="1" i="0" u="none" strike="noStrike" dirty="0" smtClean="0">
                          <a:solidFill>
                            <a:srgbClr val="FFFFFF"/>
                          </a:solidFill>
                          <a:effectLst/>
                          <a:latin typeface="Calibri"/>
                        </a:rPr>
                        <a:t>ref</a:t>
                      </a:r>
                      <a:endParaRPr lang="en-US" sz="2400" b="1" i="0" u="none" strike="noStrike" dirty="0">
                        <a:solidFill>
                          <a:srgbClr val="FFFFFF"/>
                        </a:solidFill>
                        <a:effectLst/>
                        <a:latin typeface="Calibri"/>
                      </a:endParaRP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8064A2"/>
                    </a:solidFill>
                  </a:tcPr>
                </a:tc>
              </a:tr>
              <a:tr h="282363">
                <a:tc>
                  <a:txBody>
                    <a:bodyPr/>
                    <a:lstStyle/>
                    <a:p>
                      <a:pPr algn="l" fontAlgn="b"/>
                      <a:r>
                        <a:rPr lang="en-US" sz="2400" b="0" i="0" u="none" strike="noStrike" dirty="0">
                          <a:solidFill>
                            <a:srgbClr val="000000"/>
                          </a:solidFill>
                          <a:effectLst/>
                          <a:latin typeface="Calibri"/>
                        </a:rPr>
                        <a:t>Repeat mask</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r>
              <a:tr h="282363">
                <a:tc>
                  <a:txBody>
                    <a:bodyPr/>
                    <a:lstStyle/>
                    <a:p>
                      <a:pPr algn="l" fontAlgn="b"/>
                      <a:r>
                        <a:rPr lang="en-US" sz="2400" b="0" i="0" u="none" strike="noStrike" dirty="0" err="1">
                          <a:solidFill>
                            <a:srgbClr val="000000"/>
                          </a:solidFill>
                          <a:effectLst/>
                          <a:latin typeface="Calibri"/>
                        </a:rPr>
                        <a:t>FgenesH</a:t>
                      </a:r>
                      <a:r>
                        <a:rPr lang="en-US" sz="2400" b="0" i="0" u="none" strike="noStrike" dirty="0">
                          <a:solidFill>
                            <a:srgbClr val="000000"/>
                          </a:solidFill>
                          <a:effectLst/>
                          <a:latin typeface="Calibri"/>
                        </a:rPr>
                        <a:t> gene prediction</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r>
              <a:tr h="282363">
                <a:tc>
                  <a:txBody>
                    <a:bodyPr/>
                    <a:lstStyle/>
                    <a:p>
                      <a:pPr algn="l" fontAlgn="b"/>
                      <a:r>
                        <a:rPr lang="en-US" sz="2400" b="0" i="0" u="none" strike="noStrike" dirty="0">
                          <a:solidFill>
                            <a:srgbClr val="000000"/>
                          </a:solidFill>
                          <a:effectLst/>
                          <a:latin typeface="Calibri"/>
                        </a:rPr>
                        <a:t>EST Alignment</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r>
              <a:tr h="282363">
                <a:tc>
                  <a:txBody>
                    <a:bodyPr/>
                    <a:lstStyle/>
                    <a:p>
                      <a:pPr algn="l" fontAlgn="b"/>
                      <a:r>
                        <a:rPr lang="en-US" sz="2400" b="0" i="0" u="none" strike="noStrike" dirty="0">
                          <a:solidFill>
                            <a:srgbClr val="000000"/>
                          </a:solidFill>
                          <a:effectLst/>
                          <a:latin typeface="Calibri"/>
                        </a:rPr>
                        <a:t>Whole genome alignment</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r>
              <a:tr h="282363">
                <a:tc>
                  <a:txBody>
                    <a:bodyPr/>
                    <a:lstStyle/>
                    <a:p>
                      <a:pPr algn="l" fontAlgn="b"/>
                      <a:r>
                        <a:rPr lang="en-US" sz="2400" b="0" i="0" u="none" strike="noStrike" dirty="0">
                          <a:solidFill>
                            <a:srgbClr val="000000"/>
                          </a:solidFill>
                          <a:effectLst/>
                          <a:latin typeface="Calibri"/>
                        </a:rPr>
                        <a:t>Phylogenetic gene trees</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r>
              <a:tr h="282363">
                <a:tc>
                  <a:txBody>
                    <a:bodyPr/>
                    <a:lstStyle/>
                    <a:p>
                      <a:pPr algn="l" fontAlgn="b"/>
                      <a:r>
                        <a:rPr lang="en-US" sz="2400" b="0" i="0" u="none" strike="noStrike" dirty="0" err="1">
                          <a:solidFill>
                            <a:srgbClr val="000000"/>
                          </a:solidFill>
                          <a:effectLst/>
                          <a:latin typeface="Calibri"/>
                        </a:rPr>
                        <a:t>InterPro</a:t>
                      </a:r>
                      <a:endParaRPr lang="en-US" sz="2400" b="0" i="0" u="none" strike="noStrike" dirty="0">
                        <a:solidFill>
                          <a:srgbClr val="000000"/>
                        </a:solidFill>
                        <a:effectLst/>
                        <a:latin typeface="Calibri"/>
                      </a:endParaRP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libri"/>
                      </a:endParaRP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r>
              <a:tr h="282363">
                <a:tc>
                  <a:txBody>
                    <a:bodyPr/>
                    <a:lstStyle/>
                    <a:p>
                      <a:pPr algn="l" fontAlgn="b"/>
                      <a:r>
                        <a:rPr lang="en-US" sz="2400" b="0" i="0" u="none" strike="noStrike">
                          <a:solidFill>
                            <a:srgbClr val="000000"/>
                          </a:solidFill>
                          <a:effectLst/>
                          <a:latin typeface="Calibri"/>
                        </a:rPr>
                        <a:t>Data base cross reference</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l" fontAlgn="b"/>
                      <a:endParaRPr lang="en-US" sz="2400" b="0" i="0" u="none" strike="noStrike" dirty="0">
                        <a:solidFill>
                          <a:srgbClr val="000000"/>
                        </a:solidFill>
                        <a:effectLst/>
                        <a:latin typeface="Calibri"/>
                      </a:endParaRP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r>
              <a:tr h="282363">
                <a:tc>
                  <a:txBody>
                    <a:bodyPr/>
                    <a:lstStyle/>
                    <a:p>
                      <a:pPr algn="l" fontAlgn="b"/>
                      <a:r>
                        <a:rPr lang="en-US" sz="2400" b="0" i="0" u="none" strike="noStrike">
                          <a:solidFill>
                            <a:srgbClr val="000000"/>
                          </a:solidFill>
                          <a:effectLst/>
                          <a:latin typeface="Calibri"/>
                        </a:rPr>
                        <a:t>Gene Ontology</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libri"/>
                      </a:endParaRP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r>
              <a:tr h="282363">
                <a:tc>
                  <a:txBody>
                    <a:bodyPr/>
                    <a:lstStyle/>
                    <a:p>
                      <a:pPr algn="l" fontAlgn="b"/>
                      <a:r>
                        <a:rPr lang="en-US" sz="2400" b="0" i="0" u="none" strike="noStrike" dirty="0">
                          <a:solidFill>
                            <a:srgbClr val="000000"/>
                          </a:solidFill>
                          <a:effectLst/>
                          <a:latin typeface="Calibri"/>
                        </a:rPr>
                        <a:t>Community annotation</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l" fontAlgn="b"/>
                      <a:endParaRPr lang="en-US" sz="2400" b="0" i="0" u="none" strike="noStrike" dirty="0">
                        <a:solidFill>
                          <a:srgbClr val="000000"/>
                        </a:solidFill>
                        <a:effectLst/>
                        <a:latin typeface="Calibri"/>
                      </a:endParaRP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r>
            </a:tbl>
          </a:graphicData>
        </a:graphic>
      </p:graphicFrame>
      <p:pic>
        <p:nvPicPr>
          <p:cNvPr id="414" name="Picture 413" descr="multi-species_view.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74394" y="20041698"/>
            <a:ext cx="7885894" cy="19174671"/>
          </a:xfrm>
          <a:prstGeom prst="rect">
            <a:avLst/>
          </a:prstGeom>
        </p:spPr>
      </p:pic>
      <p:sp>
        <p:nvSpPr>
          <p:cNvPr id="415" name="TextBox 414"/>
          <p:cNvSpPr txBox="1"/>
          <p:nvPr/>
        </p:nvSpPr>
        <p:spPr>
          <a:xfrm>
            <a:off x="20463019" y="17384465"/>
            <a:ext cx="9315458" cy="923330"/>
          </a:xfrm>
          <a:prstGeom prst="rect">
            <a:avLst/>
          </a:prstGeom>
          <a:noFill/>
        </p:spPr>
        <p:txBody>
          <a:bodyPr wrap="square" rtlCol="0">
            <a:spAutoFit/>
          </a:bodyPr>
          <a:lstStyle/>
          <a:p>
            <a:r>
              <a:rPr lang="en-US" sz="5400" b="1" dirty="0">
                <a:solidFill>
                  <a:schemeClr val="accent3">
                    <a:lumMod val="50000"/>
                  </a:schemeClr>
                </a:solidFill>
              </a:rPr>
              <a:t>G</a:t>
            </a:r>
            <a:r>
              <a:rPr lang="en-US" sz="5400" b="1" dirty="0" smtClean="0">
                <a:solidFill>
                  <a:schemeClr val="accent3">
                    <a:lumMod val="50000"/>
                  </a:schemeClr>
                </a:solidFill>
              </a:rPr>
              <a:t>enome multispecies view</a:t>
            </a:r>
            <a:endParaRPr lang="en-US" sz="5400" b="1" dirty="0">
              <a:solidFill>
                <a:schemeClr val="accent3">
                  <a:lumMod val="50000"/>
                </a:schemeClr>
              </a:solidFill>
            </a:endParaRPr>
          </a:p>
        </p:txBody>
      </p:sp>
      <p:sp>
        <p:nvSpPr>
          <p:cNvPr id="416" name="TextBox 415"/>
          <p:cNvSpPr txBox="1"/>
          <p:nvPr/>
        </p:nvSpPr>
        <p:spPr>
          <a:xfrm>
            <a:off x="21101369" y="18232596"/>
            <a:ext cx="8409929" cy="1569660"/>
          </a:xfrm>
          <a:prstGeom prst="rect">
            <a:avLst/>
          </a:prstGeom>
          <a:noFill/>
        </p:spPr>
        <p:txBody>
          <a:bodyPr wrap="square" rtlCol="0">
            <a:spAutoFit/>
          </a:bodyPr>
          <a:lstStyle/>
          <a:p>
            <a:pPr marL="342900" indent="-342900">
              <a:buFont typeface="Arial"/>
              <a:buChar char="•"/>
            </a:pPr>
            <a:r>
              <a:rPr lang="en-US" sz="3200" dirty="0" smtClean="0"/>
              <a:t>Pairwise whole-genome alignment to </a:t>
            </a:r>
            <a:r>
              <a:rPr lang="en-US" sz="3200" dirty="0" smtClean="0"/>
              <a:t>rice </a:t>
            </a:r>
            <a:r>
              <a:rPr lang="en-US" sz="3200" dirty="0" smtClean="0"/>
              <a:t>reference by </a:t>
            </a:r>
            <a:r>
              <a:rPr lang="en-US" sz="3200" dirty="0" smtClean="0"/>
              <a:t>B/LASTZ</a:t>
            </a:r>
            <a:r>
              <a:rPr lang="en-US" sz="3200" dirty="0" smtClean="0"/>
              <a:t>-CHAIN-NET</a:t>
            </a:r>
          </a:p>
          <a:p>
            <a:pPr marL="342900" indent="-342900">
              <a:buFont typeface="Arial"/>
              <a:buChar char="•"/>
            </a:pPr>
            <a:r>
              <a:rPr lang="en-US" sz="3200" dirty="0" smtClean="0"/>
              <a:t>Cross-species </a:t>
            </a:r>
            <a:r>
              <a:rPr lang="en-US" sz="3200" dirty="0" smtClean="0"/>
              <a:t>browsing</a:t>
            </a:r>
            <a:endParaRPr lang="en-US" sz="3200" dirty="0"/>
          </a:p>
        </p:txBody>
      </p:sp>
      <p:sp>
        <p:nvSpPr>
          <p:cNvPr id="417" name="TextBox 416"/>
          <p:cNvSpPr txBox="1"/>
          <p:nvPr/>
        </p:nvSpPr>
        <p:spPr>
          <a:xfrm>
            <a:off x="33530352" y="12588389"/>
            <a:ext cx="184666" cy="1338828"/>
          </a:xfrm>
          <a:prstGeom prst="rect">
            <a:avLst/>
          </a:prstGeom>
          <a:noFill/>
        </p:spPr>
        <p:txBody>
          <a:bodyPr wrap="none" rtlCol="0">
            <a:spAutoFit/>
          </a:bodyPr>
          <a:lstStyle/>
          <a:p>
            <a:endParaRPr lang="en-US" dirty="0"/>
          </a:p>
        </p:txBody>
      </p:sp>
      <p:sp>
        <p:nvSpPr>
          <p:cNvPr id="418" name="TextBox 417"/>
          <p:cNvSpPr txBox="1"/>
          <p:nvPr/>
        </p:nvSpPr>
        <p:spPr>
          <a:xfrm>
            <a:off x="961173" y="16890545"/>
            <a:ext cx="11783045" cy="1107996"/>
          </a:xfrm>
          <a:prstGeom prst="rect">
            <a:avLst/>
          </a:prstGeom>
          <a:noFill/>
        </p:spPr>
        <p:txBody>
          <a:bodyPr wrap="square" rtlCol="0">
            <a:spAutoFit/>
          </a:bodyPr>
          <a:lstStyle/>
          <a:p>
            <a:r>
              <a:rPr lang="en-US" sz="6600" b="1" dirty="0" smtClean="0">
                <a:solidFill>
                  <a:schemeClr val="accent3">
                    <a:lumMod val="50000"/>
                  </a:schemeClr>
                </a:solidFill>
              </a:rPr>
              <a:t>Gramene </a:t>
            </a:r>
            <a:r>
              <a:rPr lang="en-US" sz="6600" b="1" dirty="0" smtClean="0">
                <a:solidFill>
                  <a:schemeClr val="accent3">
                    <a:lumMod val="50000"/>
                  </a:schemeClr>
                </a:solidFill>
              </a:rPr>
              <a:t>Annotation &amp; Displays</a:t>
            </a:r>
            <a:endParaRPr lang="en-US" sz="6600" b="1" dirty="0">
              <a:solidFill>
                <a:schemeClr val="accent3">
                  <a:lumMod val="50000"/>
                </a:schemeClr>
              </a:solidFill>
            </a:endParaRPr>
          </a:p>
        </p:txBody>
      </p:sp>
      <p:pic>
        <p:nvPicPr>
          <p:cNvPr id="419" name="Picture 418"/>
          <p:cNvPicPr>
            <a:picLocks noChangeAspect="1"/>
          </p:cNvPicPr>
          <p:nvPr/>
        </p:nvPicPr>
        <p:blipFill>
          <a:blip r:embed="rId6"/>
          <a:stretch>
            <a:fillRect/>
          </a:stretch>
        </p:blipFill>
        <p:spPr>
          <a:xfrm>
            <a:off x="11072781" y="20892047"/>
            <a:ext cx="8321040" cy="2927494"/>
          </a:xfrm>
          <a:prstGeom prst="rect">
            <a:avLst/>
          </a:prstGeom>
          <a:ln>
            <a:solidFill>
              <a:schemeClr val="accent1">
                <a:lumMod val="40000"/>
                <a:lumOff val="60000"/>
              </a:schemeClr>
            </a:solidFill>
          </a:ln>
          <a:effectLst>
            <a:outerShdw blurRad="50800" dist="38100" dir="2700000" algn="tl" rotWithShape="0">
              <a:prstClr val="black">
                <a:alpha val="40000"/>
              </a:prstClr>
            </a:outerShdw>
          </a:effectLst>
        </p:spPr>
      </p:pic>
      <p:sp>
        <p:nvSpPr>
          <p:cNvPr id="420" name="TextBox 419"/>
          <p:cNvSpPr txBox="1"/>
          <p:nvPr/>
        </p:nvSpPr>
        <p:spPr>
          <a:xfrm>
            <a:off x="1540299" y="23753234"/>
            <a:ext cx="8417705" cy="2554545"/>
          </a:xfrm>
          <a:prstGeom prst="rect">
            <a:avLst/>
          </a:prstGeom>
          <a:noFill/>
        </p:spPr>
        <p:txBody>
          <a:bodyPr wrap="square" rtlCol="0">
            <a:spAutoFit/>
          </a:bodyPr>
          <a:lstStyle/>
          <a:p>
            <a:r>
              <a:rPr lang="en-US" sz="3200" b="1" dirty="0" smtClean="0"/>
              <a:t>Browser: example </a:t>
            </a:r>
            <a:r>
              <a:rPr lang="en-US" sz="3200" b="1" i="1" dirty="0" smtClean="0"/>
              <a:t>O</a:t>
            </a:r>
            <a:r>
              <a:rPr lang="en-US" sz="3200" b="1" i="1" dirty="0" smtClean="0"/>
              <a:t>. </a:t>
            </a:r>
            <a:r>
              <a:rPr lang="en-US" sz="3200" b="1" i="1" dirty="0" err="1" smtClean="0"/>
              <a:t>glaberrima</a:t>
            </a:r>
            <a:r>
              <a:rPr lang="en-US" sz="3200" b="1" i="1" dirty="0" smtClean="0"/>
              <a:t> </a:t>
            </a:r>
            <a:r>
              <a:rPr lang="en-US" sz="3200" b="1" dirty="0" smtClean="0"/>
              <a:t>(</a:t>
            </a:r>
            <a:r>
              <a:rPr lang="en-US" sz="3200" b="1" dirty="0" smtClean="0"/>
              <a:t>African rice)</a:t>
            </a:r>
            <a:endParaRPr lang="en-US" sz="3200" b="1" dirty="0"/>
          </a:p>
          <a:p>
            <a:pPr marL="457200" indent="-274320">
              <a:buFont typeface="Arial"/>
              <a:buChar char="•"/>
            </a:pPr>
            <a:r>
              <a:rPr lang="en-US" sz="3200" dirty="0" smtClean="0"/>
              <a:t>community annotation</a:t>
            </a:r>
            <a:endParaRPr lang="en-US" sz="3200" dirty="0"/>
          </a:p>
          <a:p>
            <a:pPr marL="457200" indent="-274320">
              <a:buFont typeface="Arial"/>
              <a:buChar char="•"/>
            </a:pPr>
            <a:r>
              <a:rPr lang="en-US" sz="3200" dirty="0" smtClean="0"/>
              <a:t>RNA-seq</a:t>
            </a:r>
            <a:endParaRPr lang="en-US" sz="3200" dirty="0"/>
          </a:p>
          <a:p>
            <a:pPr marL="457200" indent="-274320">
              <a:buFont typeface="Arial"/>
              <a:buChar char="•"/>
            </a:pPr>
            <a:r>
              <a:rPr lang="en-US" sz="3200" dirty="0" smtClean="0"/>
              <a:t>variation data</a:t>
            </a:r>
          </a:p>
          <a:p>
            <a:pPr marL="457200" indent="-274320">
              <a:buFont typeface="Arial"/>
              <a:buChar char="•"/>
            </a:pPr>
            <a:r>
              <a:rPr lang="en-US" sz="3200" dirty="0" smtClean="0"/>
              <a:t>Gramene analyses </a:t>
            </a:r>
            <a:endParaRPr lang="en-US" sz="3200" dirty="0"/>
          </a:p>
        </p:txBody>
      </p:sp>
      <p:pic>
        <p:nvPicPr>
          <p:cNvPr id="421" name="Picture 420"/>
          <p:cNvPicPr>
            <a:picLocks noChangeAspect="1"/>
          </p:cNvPicPr>
          <p:nvPr/>
        </p:nvPicPr>
        <p:blipFill>
          <a:blip r:embed="rId7"/>
          <a:stretch>
            <a:fillRect/>
          </a:stretch>
        </p:blipFill>
        <p:spPr>
          <a:xfrm>
            <a:off x="11071348" y="24539528"/>
            <a:ext cx="8321040" cy="4974133"/>
          </a:xfrm>
          <a:prstGeom prst="rect">
            <a:avLst/>
          </a:prstGeom>
          <a:ln>
            <a:solidFill>
              <a:srgbClr val="B9CDE5"/>
            </a:solidFill>
          </a:ln>
          <a:effectLst>
            <a:outerShdw blurRad="50800" dist="38100" dir="2700000" algn="tl" rotWithShape="0">
              <a:prstClr val="black">
                <a:alpha val="40000"/>
              </a:prstClr>
            </a:outerShdw>
          </a:effectLst>
        </p:spPr>
      </p:pic>
      <p:sp>
        <p:nvSpPr>
          <p:cNvPr id="422" name="TextBox 421"/>
          <p:cNvSpPr txBox="1"/>
          <p:nvPr/>
        </p:nvSpPr>
        <p:spPr>
          <a:xfrm>
            <a:off x="1540299" y="26333598"/>
            <a:ext cx="6150365" cy="2554545"/>
          </a:xfrm>
          <a:prstGeom prst="rect">
            <a:avLst/>
          </a:prstGeom>
          <a:noFill/>
        </p:spPr>
        <p:txBody>
          <a:bodyPr wrap="square" rtlCol="0">
            <a:spAutoFit/>
          </a:bodyPr>
          <a:lstStyle/>
          <a:p>
            <a:r>
              <a:rPr lang="en-US" sz="3200" b="1" dirty="0" smtClean="0"/>
              <a:t>Population diversity</a:t>
            </a:r>
          </a:p>
          <a:p>
            <a:pPr marL="457200" indent="-274320">
              <a:buFont typeface="Arial"/>
              <a:buChar char="•"/>
            </a:pPr>
            <a:r>
              <a:rPr lang="en-US" sz="3200" dirty="0" smtClean="0"/>
              <a:t>13 </a:t>
            </a:r>
            <a:r>
              <a:rPr lang="en-US" sz="3200" i="1" dirty="0" smtClean="0"/>
              <a:t>O. </a:t>
            </a:r>
            <a:r>
              <a:rPr lang="en-US" sz="3200" i="1" dirty="0" err="1" smtClean="0"/>
              <a:t>glaberrima</a:t>
            </a:r>
            <a:r>
              <a:rPr lang="en-US" sz="3200" dirty="0" smtClean="0"/>
              <a:t> accessions</a:t>
            </a:r>
            <a:endParaRPr lang="en-US" sz="3200" i="1" dirty="0"/>
          </a:p>
          <a:p>
            <a:pPr marL="457200" indent="-274320">
              <a:buFont typeface="Arial"/>
              <a:buChar char="•"/>
            </a:pPr>
            <a:r>
              <a:rPr lang="en-US" sz="3200" dirty="0" smtClean="0"/>
              <a:t>7 </a:t>
            </a:r>
            <a:r>
              <a:rPr lang="en-US" sz="3200" i="1" dirty="0" smtClean="0"/>
              <a:t>O. </a:t>
            </a:r>
            <a:r>
              <a:rPr lang="en-US" sz="3200" i="1" dirty="0" err="1" smtClean="0"/>
              <a:t>barthi</a:t>
            </a:r>
            <a:r>
              <a:rPr lang="en-US" sz="3200" dirty="0" smtClean="0"/>
              <a:t> accessions</a:t>
            </a:r>
            <a:endParaRPr lang="en-US" sz="3200" i="1" dirty="0" smtClean="0"/>
          </a:p>
          <a:p>
            <a:pPr marL="457200" indent="-274320">
              <a:buFont typeface="Arial"/>
              <a:buChar char="•"/>
            </a:pPr>
            <a:r>
              <a:rPr lang="en-US" sz="3200" dirty="0" smtClean="0"/>
              <a:t>~1 M SNPs called</a:t>
            </a:r>
          </a:p>
          <a:p>
            <a:pPr marL="457200" indent="-274320">
              <a:buFont typeface="Arial"/>
              <a:buChar char="•"/>
            </a:pPr>
            <a:r>
              <a:rPr lang="en-US" sz="3200" dirty="0" smtClean="0"/>
              <a:t>Consequence prediction</a:t>
            </a:r>
          </a:p>
        </p:txBody>
      </p:sp>
      <p:sp>
        <p:nvSpPr>
          <p:cNvPr id="423" name="TextBox 422"/>
          <p:cNvSpPr txBox="1"/>
          <p:nvPr/>
        </p:nvSpPr>
        <p:spPr>
          <a:xfrm>
            <a:off x="961173" y="29997480"/>
            <a:ext cx="7791316" cy="923330"/>
          </a:xfrm>
          <a:prstGeom prst="rect">
            <a:avLst/>
          </a:prstGeom>
          <a:noFill/>
        </p:spPr>
        <p:txBody>
          <a:bodyPr wrap="none" rtlCol="0">
            <a:spAutoFit/>
          </a:bodyPr>
          <a:lstStyle/>
          <a:p>
            <a:r>
              <a:rPr lang="en-US" sz="5400" b="1" dirty="0" err="1" smtClean="0">
                <a:solidFill>
                  <a:schemeClr val="accent3">
                    <a:lumMod val="50000"/>
                  </a:schemeClr>
                </a:solidFill>
              </a:rPr>
              <a:t>Oryza</a:t>
            </a:r>
            <a:r>
              <a:rPr lang="en-US" sz="5400" b="1" dirty="0" smtClean="0">
                <a:solidFill>
                  <a:schemeClr val="accent3">
                    <a:lumMod val="50000"/>
                  </a:schemeClr>
                </a:solidFill>
              </a:rPr>
              <a:t>-centered gene trees</a:t>
            </a:r>
            <a:endParaRPr lang="en-US" sz="5400" b="1" dirty="0">
              <a:solidFill>
                <a:schemeClr val="accent3">
                  <a:lumMod val="50000"/>
                </a:schemeClr>
              </a:solidFill>
            </a:endParaRPr>
          </a:p>
        </p:txBody>
      </p:sp>
      <p:grpSp>
        <p:nvGrpSpPr>
          <p:cNvPr id="455" name="Group 454"/>
          <p:cNvGrpSpPr/>
          <p:nvPr/>
        </p:nvGrpSpPr>
        <p:grpSpPr>
          <a:xfrm>
            <a:off x="10998231" y="34735085"/>
            <a:ext cx="8321040" cy="4122642"/>
            <a:chOff x="10991322" y="35773637"/>
            <a:chExt cx="8321040" cy="4122642"/>
          </a:xfrm>
        </p:grpSpPr>
        <p:grpSp>
          <p:nvGrpSpPr>
            <p:cNvPr id="454" name="Group 453"/>
            <p:cNvGrpSpPr/>
            <p:nvPr/>
          </p:nvGrpSpPr>
          <p:grpSpPr>
            <a:xfrm>
              <a:off x="10991322" y="35773637"/>
              <a:ext cx="8321040" cy="4122642"/>
              <a:chOff x="10991322" y="35773637"/>
              <a:chExt cx="8321040" cy="4122642"/>
            </a:xfrm>
          </p:grpSpPr>
          <p:sp>
            <p:nvSpPr>
              <p:cNvPr id="426" name="Rounded Rectangle 425"/>
              <p:cNvSpPr/>
              <p:nvPr/>
            </p:nvSpPr>
            <p:spPr>
              <a:xfrm>
                <a:off x="10991322" y="35773637"/>
                <a:ext cx="8321040" cy="4122642"/>
              </a:xfrm>
              <a:prstGeom prst="roundRect">
                <a:avLst>
                  <a:gd name="adj" fmla="val 0"/>
                </a:avLst>
              </a:prstGeom>
              <a:solidFill>
                <a:srgbClr val="FFFFFF"/>
              </a:solidFill>
              <a:ln>
                <a:solidFill>
                  <a:srgbClr val="C3D69B"/>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7" name="Picture 426"/>
              <p:cNvPicPr>
                <a:picLocks noChangeAspect="1"/>
              </p:cNvPicPr>
              <p:nvPr/>
            </p:nvPicPr>
            <p:blipFill rotWithShape="1">
              <a:blip r:embed="rId8"/>
              <a:srcRect l="5687" t="6034" r="21315" b="12644"/>
              <a:stretch/>
            </p:blipFill>
            <p:spPr>
              <a:xfrm>
                <a:off x="11186768" y="36447730"/>
                <a:ext cx="2721916" cy="3310128"/>
              </a:xfrm>
              <a:prstGeom prst="rect">
                <a:avLst/>
              </a:prstGeom>
              <a:solidFill>
                <a:schemeClr val="bg1"/>
              </a:solidFill>
            </p:spPr>
          </p:pic>
          <p:pic>
            <p:nvPicPr>
              <p:cNvPr id="428" name="Picture 427"/>
              <p:cNvPicPr>
                <a:picLocks noChangeAspect="1"/>
              </p:cNvPicPr>
              <p:nvPr/>
            </p:nvPicPr>
            <p:blipFill rotWithShape="1">
              <a:blip r:embed="rId9"/>
              <a:srcRect l="3480" t="3050" r="4129" b="3241"/>
              <a:stretch/>
            </p:blipFill>
            <p:spPr>
              <a:xfrm>
                <a:off x="14015398" y="36447730"/>
                <a:ext cx="2574636" cy="3327585"/>
              </a:xfrm>
              <a:prstGeom prst="rect">
                <a:avLst/>
              </a:prstGeom>
              <a:solidFill>
                <a:schemeClr val="bg1"/>
              </a:solidFill>
            </p:spPr>
          </p:pic>
          <p:pic>
            <p:nvPicPr>
              <p:cNvPr id="429" name="Picture 91"/>
              <p:cNvPicPr>
                <a:picLocks noChangeAspect="1"/>
              </p:cNvPicPr>
              <p:nvPr/>
            </p:nvPicPr>
            <p:blipFill rotWithShape="1">
              <a:blip r:embed="rId10"/>
              <a:srcRect t="-1614"/>
              <a:stretch/>
            </p:blipFill>
            <p:spPr bwMode="auto">
              <a:xfrm>
                <a:off x="16671040" y="36426943"/>
                <a:ext cx="2573406" cy="3344952"/>
              </a:xfrm>
              <a:prstGeom prst="rect">
                <a:avLst/>
              </a:prstGeom>
              <a:solidFill>
                <a:schemeClr val="bg1"/>
              </a:solidFill>
              <a:ln w="9525">
                <a:noFill/>
                <a:miter lim="800000"/>
                <a:headEnd/>
                <a:tailEnd/>
              </a:ln>
            </p:spPr>
          </p:pic>
        </p:grpSp>
        <p:sp>
          <p:nvSpPr>
            <p:cNvPr id="430" name="TextBox 429"/>
            <p:cNvSpPr txBox="1"/>
            <p:nvPr/>
          </p:nvSpPr>
          <p:spPr>
            <a:xfrm>
              <a:off x="11094424" y="35974859"/>
              <a:ext cx="2921443" cy="461665"/>
            </a:xfrm>
            <a:prstGeom prst="rect">
              <a:avLst/>
            </a:prstGeom>
            <a:solidFill>
              <a:schemeClr val="bg1"/>
            </a:solidFill>
          </p:spPr>
          <p:txBody>
            <a:bodyPr wrap="none" rtlCol="0">
              <a:spAutoFit/>
            </a:bodyPr>
            <a:lstStyle/>
            <a:p>
              <a:r>
                <a:rPr lang="en-US" sz="2400" dirty="0" smtClean="0"/>
                <a:t>Rice </a:t>
              </a:r>
              <a:r>
                <a:rPr lang="en-US" sz="2400" dirty="0" err="1" smtClean="0"/>
                <a:t>vs</a:t>
              </a:r>
              <a:r>
                <a:rPr lang="en-US" sz="2400" dirty="0" smtClean="0"/>
                <a:t> Brachypodium</a:t>
              </a:r>
              <a:endParaRPr lang="en-US" sz="2400" dirty="0"/>
            </a:p>
          </p:txBody>
        </p:sp>
        <p:sp>
          <p:nvSpPr>
            <p:cNvPr id="431" name="TextBox 430"/>
            <p:cNvSpPr txBox="1"/>
            <p:nvPr/>
          </p:nvSpPr>
          <p:spPr>
            <a:xfrm>
              <a:off x="14212420" y="35974859"/>
              <a:ext cx="2229396" cy="461665"/>
            </a:xfrm>
            <a:prstGeom prst="rect">
              <a:avLst/>
            </a:prstGeom>
            <a:solidFill>
              <a:schemeClr val="bg1"/>
            </a:solidFill>
          </p:spPr>
          <p:txBody>
            <a:bodyPr wrap="none" rtlCol="0">
              <a:spAutoFit/>
            </a:bodyPr>
            <a:lstStyle/>
            <a:p>
              <a:r>
                <a:rPr lang="en-US" sz="2400" dirty="0" smtClean="0"/>
                <a:t>Rice </a:t>
              </a:r>
              <a:r>
                <a:rPr lang="en-US" sz="2400" dirty="0" err="1" smtClean="0"/>
                <a:t>vs</a:t>
              </a:r>
              <a:r>
                <a:rPr lang="en-US" sz="2400" dirty="0" smtClean="0"/>
                <a:t> Sorghum</a:t>
              </a:r>
              <a:endParaRPr lang="en-US" sz="2400" dirty="0"/>
            </a:p>
          </p:txBody>
        </p:sp>
        <p:sp>
          <p:nvSpPr>
            <p:cNvPr id="432" name="TextBox 431"/>
            <p:cNvSpPr txBox="1"/>
            <p:nvPr/>
          </p:nvSpPr>
          <p:spPr>
            <a:xfrm>
              <a:off x="17086189" y="35974859"/>
              <a:ext cx="1860155" cy="461665"/>
            </a:xfrm>
            <a:prstGeom prst="rect">
              <a:avLst/>
            </a:prstGeom>
            <a:solidFill>
              <a:schemeClr val="bg1"/>
            </a:solidFill>
          </p:spPr>
          <p:txBody>
            <a:bodyPr wrap="none" rtlCol="0">
              <a:spAutoFit/>
            </a:bodyPr>
            <a:lstStyle/>
            <a:p>
              <a:r>
                <a:rPr lang="en-US" sz="2400" dirty="0" smtClean="0"/>
                <a:t>Rice </a:t>
              </a:r>
              <a:r>
                <a:rPr lang="en-US" sz="2400" dirty="0" err="1" smtClean="0"/>
                <a:t>vs</a:t>
              </a:r>
              <a:r>
                <a:rPr lang="en-US" sz="2400" dirty="0" smtClean="0"/>
                <a:t> Maize</a:t>
              </a:r>
              <a:endParaRPr lang="en-US" sz="2400" dirty="0"/>
            </a:p>
          </p:txBody>
        </p:sp>
      </p:grpSp>
      <p:sp>
        <p:nvSpPr>
          <p:cNvPr id="433" name="TextBox 432"/>
          <p:cNvSpPr txBox="1"/>
          <p:nvPr/>
        </p:nvSpPr>
        <p:spPr>
          <a:xfrm>
            <a:off x="1540299" y="30959112"/>
            <a:ext cx="9701489" cy="4031873"/>
          </a:xfrm>
          <a:prstGeom prst="rect">
            <a:avLst/>
          </a:prstGeom>
          <a:noFill/>
        </p:spPr>
        <p:txBody>
          <a:bodyPr wrap="square" rtlCol="0">
            <a:spAutoFit/>
          </a:bodyPr>
          <a:lstStyle/>
          <a:p>
            <a:pPr marL="182880"/>
            <a:r>
              <a:rPr lang="en-US" sz="3200" b="1" dirty="0" err="1" smtClean="0"/>
              <a:t>Ensembl</a:t>
            </a:r>
            <a:r>
              <a:rPr lang="en-US" sz="3200" b="1" dirty="0" smtClean="0"/>
              <a:t> </a:t>
            </a:r>
            <a:r>
              <a:rPr lang="en-US" sz="3200" b="1" dirty="0" err="1" smtClean="0"/>
              <a:t>Compara</a:t>
            </a:r>
            <a:r>
              <a:rPr lang="en-US" sz="3200" b="1" dirty="0" smtClean="0"/>
              <a:t> </a:t>
            </a:r>
            <a:r>
              <a:rPr lang="en-US" sz="3200" b="1" dirty="0" err="1" smtClean="0"/>
              <a:t>GeneTree</a:t>
            </a:r>
            <a:r>
              <a:rPr lang="en-US" sz="3200" b="1" dirty="0" smtClean="0"/>
              <a:t> method</a:t>
            </a:r>
          </a:p>
          <a:p>
            <a:pPr marL="457200" indent="-274320">
              <a:buFont typeface="Arial"/>
              <a:buChar char="•"/>
            </a:pPr>
            <a:r>
              <a:rPr lang="en-US" sz="3200" dirty="0" smtClean="0"/>
              <a:t>13 </a:t>
            </a:r>
            <a:r>
              <a:rPr lang="en-US" sz="3200" dirty="0" err="1" smtClean="0"/>
              <a:t>Oryza</a:t>
            </a:r>
            <a:r>
              <a:rPr lang="en-US" sz="3200" dirty="0" smtClean="0"/>
              <a:t> species + Brachypodium, sorghum &amp; Arabidopsis</a:t>
            </a:r>
          </a:p>
          <a:p>
            <a:pPr marL="457200" indent="-274320">
              <a:buFont typeface="Arial"/>
              <a:buChar char="•"/>
            </a:pPr>
            <a:r>
              <a:rPr lang="en-US" sz="3200" dirty="0" smtClean="0"/>
              <a:t>18,009 </a:t>
            </a:r>
            <a:r>
              <a:rPr lang="en-US" sz="3200" dirty="0" smtClean="0"/>
              <a:t>gene clusters</a:t>
            </a:r>
          </a:p>
          <a:p>
            <a:pPr marL="457200" indent="-274320">
              <a:buFont typeface="Arial"/>
              <a:buChar char="•"/>
            </a:pPr>
            <a:r>
              <a:rPr lang="en-US" sz="3200" dirty="0" smtClean="0"/>
              <a:t>MSA </a:t>
            </a:r>
            <a:r>
              <a:rPr lang="en-US" sz="3200" dirty="0" smtClean="0">
                <a:sym typeface="Wingdings"/>
              </a:rPr>
              <a:t></a:t>
            </a:r>
            <a:r>
              <a:rPr lang="en-US" sz="3200" dirty="0" smtClean="0"/>
              <a:t> tree building</a:t>
            </a:r>
          </a:p>
          <a:p>
            <a:pPr marL="457200" indent="-274320">
              <a:buFont typeface="Arial"/>
              <a:buChar char="•"/>
            </a:pPr>
            <a:r>
              <a:rPr lang="en-US" sz="3200" dirty="0" smtClean="0"/>
              <a:t>Ortholog &amp; paralog prediction based on tree reconciliation</a:t>
            </a:r>
          </a:p>
          <a:p>
            <a:endParaRPr lang="en-US" sz="3200" dirty="0"/>
          </a:p>
        </p:txBody>
      </p:sp>
      <p:sp>
        <p:nvSpPr>
          <p:cNvPr id="435" name="TextBox 434"/>
          <p:cNvSpPr txBox="1"/>
          <p:nvPr/>
        </p:nvSpPr>
        <p:spPr>
          <a:xfrm>
            <a:off x="961173" y="35023457"/>
            <a:ext cx="4209468" cy="923330"/>
          </a:xfrm>
          <a:prstGeom prst="rect">
            <a:avLst/>
          </a:prstGeom>
          <a:noFill/>
        </p:spPr>
        <p:txBody>
          <a:bodyPr wrap="none" rtlCol="0">
            <a:spAutoFit/>
          </a:bodyPr>
          <a:lstStyle/>
          <a:p>
            <a:r>
              <a:rPr lang="en-US" sz="5400" b="1" dirty="0" smtClean="0">
                <a:solidFill>
                  <a:schemeClr val="accent3">
                    <a:lumMod val="50000"/>
                  </a:schemeClr>
                </a:solidFill>
              </a:rPr>
              <a:t>Synteny maps</a:t>
            </a:r>
            <a:endParaRPr lang="en-US" sz="5400" b="1" dirty="0">
              <a:solidFill>
                <a:schemeClr val="accent3">
                  <a:lumMod val="50000"/>
                </a:schemeClr>
              </a:solidFill>
            </a:endParaRPr>
          </a:p>
        </p:txBody>
      </p:sp>
      <p:sp>
        <p:nvSpPr>
          <p:cNvPr id="436" name="TextBox 435"/>
          <p:cNvSpPr txBox="1"/>
          <p:nvPr/>
        </p:nvSpPr>
        <p:spPr>
          <a:xfrm>
            <a:off x="1540299" y="36200878"/>
            <a:ext cx="8424078" cy="2062103"/>
          </a:xfrm>
          <a:prstGeom prst="rect">
            <a:avLst/>
          </a:prstGeom>
          <a:noFill/>
        </p:spPr>
        <p:txBody>
          <a:bodyPr wrap="square" rtlCol="0">
            <a:spAutoFit/>
          </a:bodyPr>
          <a:lstStyle/>
          <a:p>
            <a:pPr marL="457200" indent="-274320">
              <a:buFont typeface="Arial"/>
              <a:buChar char="•"/>
            </a:pPr>
            <a:r>
              <a:rPr lang="en-US" sz="3200" dirty="0"/>
              <a:t>G</a:t>
            </a:r>
            <a:r>
              <a:rPr lang="en-US" sz="3200" dirty="0" smtClean="0"/>
              <a:t>ene </a:t>
            </a:r>
            <a:r>
              <a:rPr lang="en-US" sz="3200" dirty="0" smtClean="0"/>
              <a:t>orthologs inferred from phylogenic trees</a:t>
            </a:r>
          </a:p>
          <a:p>
            <a:pPr marL="457200" indent="-274320">
              <a:buFont typeface="Arial"/>
              <a:buChar char="•"/>
            </a:pPr>
            <a:r>
              <a:rPr lang="en-US" sz="3200" dirty="0" smtClean="0"/>
              <a:t>Collinear and near-collinear mappings</a:t>
            </a:r>
          </a:p>
          <a:p>
            <a:pPr marL="457200" indent="-274320">
              <a:buFont typeface="Arial"/>
              <a:buChar char="•"/>
            </a:pPr>
            <a:r>
              <a:rPr lang="en-US" sz="3200" dirty="0" smtClean="0"/>
              <a:t>Interspecies browsing</a:t>
            </a:r>
          </a:p>
          <a:p>
            <a:pPr marL="457200" indent="-457200">
              <a:buFont typeface="Arial"/>
              <a:buChar char="•"/>
            </a:pPr>
            <a:endParaRPr lang="en-US" sz="3200" dirty="0" smtClean="0"/>
          </a:p>
        </p:txBody>
      </p:sp>
      <p:sp>
        <p:nvSpPr>
          <p:cNvPr id="259" name="TextBox 258"/>
          <p:cNvSpPr txBox="1"/>
          <p:nvPr/>
        </p:nvSpPr>
        <p:spPr>
          <a:xfrm>
            <a:off x="21626943" y="15083332"/>
            <a:ext cx="3329269" cy="261610"/>
          </a:xfrm>
          <a:prstGeom prst="rect">
            <a:avLst/>
          </a:prstGeom>
          <a:noFill/>
        </p:spPr>
        <p:txBody>
          <a:bodyPr wrap="none" rtlCol="0">
            <a:spAutoFit/>
          </a:bodyPr>
          <a:lstStyle/>
          <a:p>
            <a:r>
              <a:rPr lang="en-US" sz="1100" dirty="0" smtClean="0"/>
              <a:t>Tree based on </a:t>
            </a:r>
            <a:r>
              <a:rPr lang="en-US" sz="1100" dirty="0" err="1" smtClean="0"/>
              <a:t>Ammiraju</a:t>
            </a:r>
            <a:r>
              <a:rPr lang="en-US" sz="1100" dirty="0" smtClean="0"/>
              <a:t> et al. 2008. Plant Cell 20:3191</a:t>
            </a:r>
            <a:endParaRPr lang="en-US" sz="1100" dirty="0"/>
          </a:p>
        </p:txBody>
      </p:sp>
      <p:sp>
        <p:nvSpPr>
          <p:cNvPr id="439" name="Rectangle 92"/>
          <p:cNvSpPr>
            <a:spLocks noChangeArrowheads="1"/>
          </p:cNvSpPr>
          <p:nvPr/>
        </p:nvSpPr>
        <p:spPr bwMode="auto">
          <a:xfrm>
            <a:off x="18307375" y="39664792"/>
            <a:ext cx="1154147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600" dirty="0" smtClean="0">
                <a:solidFill>
                  <a:srgbClr val="9D3630"/>
                </a:solidFill>
                <a:latin typeface="Calibri" charset="0"/>
              </a:rPr>
              <a:t>Recent Gramene Publications:</a:t>
            </a:r>
          </a:p>
          <a:p>
            <a:r>
              <a:rPr lang="en-US" sz="1600" b="1" dirty="0" smtClean="0">
                <a:solidFill>
                  <a:srgbClr val="9D3630"/>
                </a:solidFill>
                <a:latin typeface="Calibri" charset="0"/>
              </a:rPr>
              <a:t>Spooner W</a:t>
            </a:r>
            <a:r>
              <a:rPr lang="en-US" sz="1600" dirty="0" smtClean="0">
                <a:solidFill>
                  <a:srgbClr val="9D3630"/>
                </a:solidFill>
                <a:latin typeface="Calibri" charset="0"/>
              </a:rPr>
              <a:t>, et al. (2011) </a:t>
            </a:r>
            <a:r>
              <a:rPr lang="en-US" sz="1600" dirty="0" err="1" smtClean="0">
                <a:solidFill>
                  <a:srgbClr val="9D3630"/>
                </a:solidFill>
                <a:latin typeface="Calibri" charset="0"/>
              </a:rPr>
              <a:t>GrameneMart</a:t>
            </a:r>
            <a:r>
              <a:rPr lang="en-US" sz="1600" dirty="0" smtClean="0">
                <a:solidFill>
                  <a:srgbClr val="9D3630"/>
                </a:solidFill>
                <a:latin typeface="Calibri" charset="0"/>
              </a:rPr>
              <a:t>: The </a:t>
            </a:r>
            <a:r>
              <a:rPr lang="en-US" sz="1600" dirty="0" err="1" smtClean="0">
                <a:solidFill>
                  <a:srgbClr val="9D3630"/>
                </a:solidFill>
                <a:latin typeface="Calibri" charset="0"/>
              </a:rPr>
              <a:t>BioMart</a:t>
            </a:r>
            <a:r>
              <a:rPr lang="en-US" sz="1600" dirty="0" smtClean="0">
                <a:solidFill>
                  <a:srgbClr val="9D3630"/>
                </a:solidFill>
                <a:latin typeface="Calibri" charset="0"/>
              </a:rPr>
              <a:t> data </a:t>
            </a:r>
            <a:r>
              <a:rPr lang="en-US" sz="1600" dirty="0">
                <a:solidFill>
                  <a:srgbClr val="9D3630"/>
                </a:solidFill>
                <a:latin typeface="Calibri" charset="0"/>
              </a:rPr>
              <a:t>p</a:t>
            </a:r>
            <a:r>
              <a:rPr lang="en-US" sz="1600" dirty="0" smtClean="0">
                <a:solidFill>
                  <a:srgbClr val="9D3630"/>
                </a:solidFill>
                <a:latin typeface="Calibri" charset="0"/>
              </a:rPr>
              <a:t>ortal for the </a:t>
            </a:r>
            <a:r>
              <a:rPr lang="en-US" sz="1600" dirty="0" err="1" smtClean="0">
                <a:solidFill>
                  <a:srgbClr val="9D3630"/>
                </a:solidFill>
                <a:latin typeface="Calibri" charset="0"/>
              </a:rPr>
              <a:t>Gramene</a:t>
            </a:r>
            <a:r>
              <a:rPr lang="en-US" sz="1600" dirty="0" smtClean="0">
                <a:solidFill>
                  <a:srgbClr val="9D3630"/>
                </a:solidFill>
                <a:latin typeface="Calibri" charset="0"/>
              </a:rPr>
              <a:t> project.  </a:t>
            </a:r>
            <a:r>
              <a:rPr lang="en-US" sz="1600" i="1" dirty="0" smtClean="0">
                <a:solidFill>
                  <a:srgbClr val="9D3630"/>
                </a:solidFill>
                <a:latin typeface="Calibri" charset="0"/>
              </a:rPr>
              <a:t>Database (Oxford)</a:t>
            </a:r>
            <a:r>
              <a:rPr lang="en-US" sz="1600" dirty="0" smtClean="0">
                <a:solidFill>
                  <a:srgbClr val="9D3630"/>
                </a:solidFill>
                <a:latin typeface="Calibri" charset="0"/>
              </a:rPr>
              <a:t>.  In Press.</a:t>
            </a:r>
          </a:p>
          <a:p>
            <a:r>
              <a:rPr lang="en-US" sz="1600" b="1" dirty="0" err="1">
                <a:solidFill>
                  <a:srgbClr val="9D3630"/>
                </a:solidFill>
                <a:latin typeface="Calibri" charset="0"/>
              </a:rPr>
              <a:t>Jaiswal</a:t>
            </a:r>
            <a:r>
              <a:rPr lang="en-US" sz="1600" b="1" dirty="0">
                <a:solidFill>
                  <a:srgbClr val="9D3630"/>
                </a:solidFill>
                <a:latin typeface="Calibri" charset="0"/>
              </a:rPr>
              <a:t> P. </a:t>
            </a:r>
            <a:r>
              <a:rPr lang="en-US" sz="1600" dirty="0" err="1">
                <a:solidFill>
                  <a:srgbClr val="9D3630"/>
                </a:solidFill>
                <a:latin typeface="Calibri" charset="0"/>
              </a:rPr>
              <a:t>Gramene</a:t>
            </a:r>
            <a:r>
              <a:rPr lang="en-US" sz="1600" dirty="0">
                <a:solidFill>
                  <a:srgbClr val="9D3630"/>
                </a:solidFill>
                <a:latin typeface="Calibri" charset="0"/>
              </a:rPr>
              <a:t> database: a hub for comparative plant genomics.  </a:t>
            </a:r>
            <a:r>
              <a:rPr lang="en-US" sz="1600" i="1" dirty="0">
                <a:solidFill>
                  <a:srgbClr val="9D3630"/>
                </a:solidFill>
                <a:latin typeface="Calibri" charset="0"/>
              </a:rPr>
              <a:t>Methods </a:t>
            </a:r>
            <a:r>
              <a:rPr lang="en-US" sz="1600" i="1" dirty="0" err="1">
                <a:solidFill>
                  <a:srgbClr val="9D3630"/>
                </a:solidFill>
                <a:latin typeface="Calibri" charset="0"/>
              </a:rPr>
              <a:t>Mol</a:t>
            </a:r>
            <a:r>
              <a:rPr lang="en-US" sz="1600" i="1" dirty="0">
                <a:solidFill>
                  <a:srgbClr val="9D3630"/>
                </a:solidFill>
                <a:latin typeface="Calibri" charset="0"/>
              </a:rPr>
              <a:t> </a:t>
            </a:r>
            <a:r>
              <a:rPr lang="en-US" sz="1600" i="1" dirty="0" err="1">
                <a:solidFill>
                  <a:srgbClr val="9D3630"/>
                </a:solidFill>
                <a:latin typeface="Calibri" charset="0"/>
              </a:rPr>
              <a:t>Biol</a:t>
            </a:r>
            <a:r>
              <a:rPr lang="en-US" sz="1600" dirty="0">
                <a:solidFill>
                  <a:srgbClr val="9D3630"/>
                </a:solidFill>
                <a:latin typeface="Calibri" charset="0"/>
              </a:rPr>
              <a:t>, 678:247-75. </a:t>
            </a:r>
            <a:endParaRPr lang="en-US" sz="1600" b="1" dirty="0">
              <a:solidFill>
                <a:srgbClr val="9D3630"/>
              </a:solidFill>
              <a:latin typeface="Calibri" charset="0"/>
            </a:endParaRPr>
          </a:p>
          <a:p>
            <a:r>
              <a:rPr lang="en-US" sz="1600" b="1" dirty="0" err="1">
                <a:solidFill>
                  <a:srgbClr val="9D3630"/>
                </a:solidFill>
                <a:latin typeface="Calibri" charset="0"/>
              </a:rPr>
              <a:t>Youens</a:t>
            </a:r>
            <a:r>
              <a:rPr lang="en-US" sz="1600" b="1" dirty="0">
                <a:solidFill>
                  <a:srgbClr val="9D3630"/>
                </a:solidFill>
                <a:latin typeface="Calibri" charset="0"/>
              </a:rPr>
              <a:t>-Clark K, et al. </a:t>
            </a:r>
            <a:r>
              <a:rPr lang="en-US" sz="1600" dirty="0">
                <a:solidFill>
                  <a:srgbClr val="9D3630"/>
                </a:solidFill>
                <a:latin typeface="Calibri" charset="0"/>
              </a:rPr>
              <a:t>(2010) </a:t>
            </a:r>
            <a:r>
              <a:rPr lang="en-US" sz="1600" dirty="0" err="1">
                <a:solidFill>
                  <a:srgbClr val="9D3630"/>
                </a:solidFill>
                <a:latin typeface="Calibri" charset="0"/>
              </a:rPr>
              <a:t>Gramene</a:t>
            </a:r>
            <a:r>
              <a:rPr lang="en-US" sz="1600" dirty="0">
                <a:solidFill>
                  <a:srgbClr val="9D3630"/>
                </a:solidFill>
                <a:latin typeface="Calibri" charset="0"/>
              </a:rPr>
              <a:t> database in 2010: updates and extensions.  </a:t>
            </a:r>
            <a:r>
              <a:rPr lang="en-US" sz="1600" i="1" dirty="0">
                <a:solidFill>
                  <a:srgbClr val="9D3630"/>
                </a:solidFill>
                <a:latin typeface="Calibri" charset="0"/>
              </a:rPr>
              <a:t>Nucleic Acids Research, </a:t>
            </a:r>
            <a:r>
              <a:rPr lang="en-US" sz="1600" dirty="0">
                <a:solidFill>
                  <a:srgbClr val="9D3630"/>
                </a:solidFill>
                <a:latin typeface="Calibri" charset="0"/>
              </a:rPr>
              <a:t>39 (</a:t>
            </a:r>
            <a:r>
              <a:rPr lang="en-US" sz="1600" dirty="0" err="1">
                <a:solidFill>
                  <a:srgbClr val="9D3630"/>
                </a:solidFill>
                <a:latin typeface="Calibri" charset="0"/>
              </a:rPr>
              <a:t>suppl</a:t>
            </a:r>
            <a:r>
              <a:rPr lang="en-US" sz="1600" dirty="0">
                <a:solidFill>
                  <a:srgbClr val="9D3630"/>
                </a:solidFill>
                <a:latin typeface="Calibri" charset="0"/>
              </a:rPr>
              <a:t> 1): D1085-D1094.</a:t>
            </a:r>
          </a:p>
          <a:p>
            <a:r>
              <a:rPr lang="en-US" sz="1600" b="1" dirty="0">
                <a:solidFill>
                  <a:srgbClr val="9D3630"/>
                </a:solidFill>
                <a:latin typeface="Calibri" charset="0"/>
              </a:rPr>
              <a:t>Ni J, et al. </a:t>
            </a:r>
            <a:r>
              <a:rPr lang="en-US" sz="1600" dirty="0">
                <a:solidFill>
                  <a:srgbClr val="9D3630"/>
                </a:solidFill>
                <a:latin typeface="Calibri" charset="0"/>
              </a:rPr>
              <a:t>(2009) </a:t>
            </a:r>
            <a:r>
              <a:rPr lang="en-US" sz="1600" dirty="0" err="1">
                <a:solidFill>
                  <a:srgbClr val="9D3630"/>
                </a:solidFill>
                <a:latin typeface="Calibri" charset="0"/>
              </a:rPr>
              <a:t>Gramene</a:t>
            </a:r>
            <a:r>
              <a:rPr lang="en-US" sz="1600" dirty="0">
                <a:solidFill>
                  <a:srgbClr val="9D3630"/>
                </a:solidFill>
                <a:latin typeface="Calibri" charset="0"/>
              </a:rPr>
              <a:t> QTL database: development, content, and applications. </a:t>
            </a:r>
            <a:r>
              <a:rPr lang="en-US" sz="1600" i="1" dirty="0">
                <a:solidFill>
                  <a:srgbClr val="9D3630"/>
                </a:solidFill>
                <a:latin typeface="Calibri" charset="0"/>
              </a:rPr>
              <a:t>Database (Oxford)</a:t>
            </a:r>
            <a:r>
              <a:rPr lang="en-US" sz="1600" dirty="0">
                <a:solidFill>
                  <a:srgbClr val="9D3630"/>
                </a:solidFill>
                <a:latin typeface="Calibri" charset="0"/>
              </a:rPr>
              <a:t>. 2009:bap005. </a:t>
            </a:r>
            <a:r>
              <a:rPr lang="en-US" sz="1600" dirty="0" err="1">
                <a:solidFill>
                  <a:srgbClr val="9D3630"/>
                </a:solidFill>
                <a:latin typeface="Calibri" charset="0"/>
              </a:rPr>
              <a:t>Epub</a:t>
            </a:r>
            <a:r>
              <a:rPr lang="en-US" sz="1600" dirty="0">
                <a:solidFill>
                  <a:srgbClr val="9D3630"/>
                </a:solidFill>
                <a:latin typeface="Calibri" charset="0"/>
              </a:rPr>
              <a:t> 2009 May 8.</a:t>
            </a:r>
          </a:p>
          <a:p>
            <a:endParaRPr lang="en-US" sz="1600" b="1" dirty="0">
              <a:solidFill>
                <a:srgbClr val="9D3630"/>
              </a:solidFill>
              <a:latin typeface="Calibri" charset="0"/>
            </a:endParaRPr>
          </a:p>
        </p:txBody>
      </p:sp>
      <p:sp>
        <p:nvSpPr>
          <p:cNvPr id="440" name="Rectangle 1450"/>
          <p:cNvSpPr>
            <a:spLocks noChangeArrowheads="1"/>
          </p:cNvSpPr>
          <p:nvPr/>
        </p:nvSpPr>
        <p:spPr bwMode="auto">
          <a:xfrm>
            <a:off x="6363429" y="39664792"/>
            <a:ext cx="929042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US" sz="1600" dirty="0" smtClean="0">
                <a:solidFill>
                  <a:srgbClr val="A0453D"/>
                </a:solidFill>
                <a:latin typeface="Calibri" charset="0"/>
              </a:rPr>
              <a:t>Gramene </a:t>
            </a:r>
            <a:r>
              <a:rPr lang="en-US" sz="1600" dirty="0">
                <a:solidFill>
                  <a:srgbClr val="A0453D"/>
                </a:solidFill>
                <a:latin typeface="Calibri" charset="0"/>
              </a:rPr>
              <a:t>is </a:t>
            </a:r>
            <a:r>
              <a:rPr lang="en-US" sz="1600" dirty="0" smtClean="0">
                <a:solidFill>
                  <a:srgbClr val="A0453D"/>
                </a:solidFill>
                <a:latin typeface="Calibri" charset="0"/>
              </a:rPr>
              <a:t>funded by </a:t>
            </a:r>
            <a:r>
              <a:rPr lang="en-US" sz="1600" dirty="0">
                <a:solidFill>
                  <a:srgbClr val="A0453D"/>
                </a:solidFill>
                <a:latin typeface="Calibri" charset="0"/>
              </a:rPr>
              <a:t>the NSF award </a:t>
            </a:r>
            <a:r>
              <a:rPr lang="en-US" sz="1600" dirty="0" smtClean="0">
                <a:solidFill>
                  <a:srgbClr val="A0453D"/>
                </a:solidFill>
                <a:latin typeface="Calibri" charset="0"/>
              </a:rPr>
              <a:t>#0703908 and #1127112</a:t>
            </a:r>
          </a:p>
          <a:p>
            <a:r>
              <a:rPr lang="en-US" sz="1600" dirty="0" smtClean="0">
                <a:solidFill>
                  <a:srgbClr val="A0453D"/>
                </a:solidFill>
                <a:latin typeface="Calibri" charset="0"/>
              </a:rPr>
              <a:t>The </a:t>
            </a:r>
            <a:r>
              <a:rPr lang="en-US" sz="1600" dirty="0" err="1" smtClean="0">
                <a:solidFill>
                  <a:srgbClr val="A0453D"/>
                </a:solidFill>
                <a:latin typeface="Calibri" charset="0"/>
              </a:rPr>
              <a:t>Oryza</a:t>
            </a:r>
            <a:r>
              <a:rPr lang="en-US" sz="1600" dirty="0" smtClean="0">
                <a:solidFill>
                  <a:srgbClr val="A0453D"/>
                </a:solidFill>
                <a:latin typeface="Calibri" charset="0"/>
              </a:rPr>
              <a:t> Genome Evolution (OGE) Project is funded by NSF award #1026200</a:t>
            </a:r>
          </a:p>
          <a:p>
            <a:r>
              <a:rPr lang="en-US" sz="1600" dirty="0" smtClean="0">
                <a:solidFill>
                  <a:srgbClr val="A0453D"/>
                </a:solidFill>
                <a:latin typeface="Calibri" charset="0"/>
              </a:rPr>
              <a:t>The </a:t>
            </a:r>
            <a:r>
              <a:rPr lang="en-US" sz="1600" i="1" dirty="0" err="1" smtClean="0">
                <a:solidFill>
                  <a:srgbClr val="A0453D"/>
                </a:solidFill>
                <a:latin typeface="Calibri" charset="0"/>
              </a:rPr>
              <a:t>Oryza</a:t>
            </a:r>
            <a:r>
              <a:rPr lang="en-US" sz="1600" i="1" dirty="0" smtClean="0">
                <a:solidFill>
                  <a:srgbClr val="A0453D"/>
                </a:solidFill>
                <a:latin typeface="Calibri" charset="0"/>
              </a:rPr>
              <a:t> </a:t>
            </a:r>
            <a:r>
              <a:rPr lang="en-US" sz="1600" i="1" dirty="0" err="1" smtClean="0">
                <a:solidFill>
                  <a:srgbClr val="A0453D"/>
                </a:solidFill>
                <a:latin typeface="Calibri" charset="0"/>
              </a:rPr>
              <a:t>glaberrima</a:t>
            </a:r>
            <a:r>
              <a:rPr lang="en-US" sz="1600" i="1" dirty="0" smtClean="0">
                <a:solidFill>
                  <a:srgbClr val="A0453D"/>
                </a:solidFill>
                <a:latin typeface="Calibri" charset="0"/>
              </a:rPr>
              <a:t> </a:t>
            </a:r>
            <a:r>
              <a:rPr lang="en-US" sz="1600" dirty="0" smtClean="0">
                <a:solidFill>
                  <a:srgbClr val="A0453D"/>
                </a:solidFill>
                <a:latin typeface="Calibri" charset="0"/>
              </a:rPr>
              <a:t>Genome Project funded by awards to Dr. Rod Wing</a:t>
            </a:r>
          </a:p>
          <a:p>
            <a:r>
              <a:rPr lang="en-US" sz="1600" dirty="0" smtClean="0">
                <a:solidFill>
                  <a:srgbClr val="A0453D"/>
                </a:solidFill>
                <a:latin typeface="Calibri" charset="0"/>
              </a:rPr>
              <a:t>The </a:t>
            </a:r>
            <a:r>
              <a:rPr lang="en-US" sz="1600" i="1" dirty="0" err="1" smtClean="0">
                <a:solidFill>
                  <a:srgbClr val="A0453D"/>
                </a:solidFill>
                <a:latin typeface="Calibri" charset="0"/>
              </a:rPr>
              <a:t>Oryza</a:t>
            </a:r>
            <a:r>
              <a:rPr lang="en-US" sz="1600" i="1" dirty="0" smtClean="0">
                <a:solidFill>
                  <a:srgbClr val="A0453D"/>
                </a:solidFill>
                <a:latin typeface="Calibri" charset="0"/>
              </a:rPr>
              <a:t> </a:t>
            </a:r>
            <a:r>
              <a:rPr lang="en-US" sz="1600" i="1" dirty="0" err="1" smtClean="0">
                <a:solidFill>
                  <a:srgbClr val="A0453D"/>
                </a:solidFill>
                <a:latin typeface="Calibri" charset="0"/>
              </a:rPr>
              <a:t>brachyantha</a:t>
            </a:r>
            <a:r>
              <a:rPr lang="en-US" sz="1600" i="1" dirty="0" smtClean="0">
                <a:solidFill>
                  <a:srgbClr val="A0453D"/>
                </a:solidFill>
                <a:latin typeface="Calibri" charset="0"/>
              </a:rPr>
              <a:t> </a:t>
            </a:r>
            <a:r>
              <a:rPr lang="en-US" sz="1600" dirty="0">
                <a:solidFill>
                  <a:srgbClr val="A0453D"/>
                </a:solidFill>
                <a:latin typeface="Calibri" charset="0"/>
              </a:rPr>
              <a:t>G</a:t>
            </a:r>
            <a:r>
              <a:rPr lang="en-US" sz="1600" dirty="0" smtClean="0">
                <a:solidFill>
                  <a:srgbClr val="A0453D"/>
                </a:solidFill>
                <a:latin typeface="Calibri" charset="0"/>
              </a:rPr>
              <a:t>enome Project funded by awards to Dr. </a:t>
            </a:r>
            <a:r>
              <a:rPr lang="en-US" sz="1600" dirty="0" err="1" smtClean="0">
                <a:solidFill>
                  <a:srgbClr val="A0453D"/>
                </a:solidFill>
                <a:latin typeface="Calibri" charset="0"/>
              </a:rPr>
              <a:t>Mingsheng</a:t>
            </a:r>
            <a:r>
              <a:rPr lang="en-US" sz="1600" dirty="0" smtClean="0">
                <a:solidFill>
                  <a:srgbClr val="A0453D"/>
                </a:solidFill>
                <a:latin typeface="Calibri" charset="0"/>
              </a:rPr>
              <a:t> Chen</a:t>
            </a:r>
          </a:p>
          <a:p>
            <a:r>
              <a:rPr lang="en-US" sz="1600" dirty="0" smtClean="0">
                <a:solidFill>
                  <a:srgbClr val="A0453D"/>
                </a:solidFill>
                <a:latin typeface="Calibri" charset="0"/>
              </a:rPr>
              <a:t>The </a:t>
            </a:r>
            <a:r>
              <a:rPr lang="en-US" sz="1600" dirty="0" err="1" smtClean="0">
                <a:solidFill>
                  <a:srgbClr val="A0453D"/>
                </a:solidFill>
                <a:latin typeface="Calibri" charset="0"/>
              </a:rPr>
              <a:t>Oryza</a:t>
            </a:r>
            <a:r>
              <a:rPr lang="en-US" sz="1600" dirty="0" smtClean="0">
                <a:solidFill>
                  <a:srgbClr val="A0453D"/>
                </a:solidFill>
                <a:latin typeface="Calibri" charset="0"/>
              </a:rPr>
              <a:t> Map Alignment Project received prior funding from NSF #0321678</a:t>
            </a:r>
          </a:p>
          <a:p>
            <a:r>
              <a:rPr lang="en-US" sz="1600" dirty="0" smtClean="0">
                <a:solidFill>
                  <a:srgbClr val="A0453D"/>
                </a:solidFill>
                <a:latin typeface="Calibri" charset="0"/>
              </a:rPr>
              <a:t>Partial support comes from the USDA and USDA-ARS</a:t>
            </a:r>
          </a:p>
        </p:txBody>
      </p:sp>
      <p:grpSp>
        <p:nvGrpSpPr>
          <p:cNvPr id="456" name="Group 455"/>
          <p:cNvGrpSpPr/>
          <p:nvPr/>
        </p:nvGrpSpPr>
        <p:grpSpPr>
          <a:xfrm>
            <a:off x="14386225" y="39890838"/>
            <a:ext cx="2268265" cy="1117569"/>
            <a:chOff x="15162440" y="40037754"/>
            <a:chExt cx="2268265" cy="1117569"/>
          </a:xfrm>
        </p:grpSpPr>
        <p:pic>
          <p:nvPicPr>
            <p:cNvPr id="449" name="Picture 448"/>
            <p:cNvPicPr>
              <a:picLocks noChangeAspect="1"/>
            </p:cNvPicPr>
            <p:nvPr/>
          </p:nvPicPr>
          <p:blipFill>
            <a:blip r:embed="rId11"/>
            <a:stretch>
              <a:fillRect/>
            </a:stretch>
          </p:blipFill>
          <p:spPr>
            <a:xfrm>
              <a:off x="15162440" y="40037754"/>
              <a:ext cx="2197100" cy="508000"/>
            </a:xfrm>
            <a:prstGeom prst="rect">
              <a:avLst/>
            </a:prstGeom>
            <a:solidFill>
              <a:schemeClr val="tx2">
                <a:lumMod val="75000"/>
              </a:schemeClr>
            </a:solidFill>
          </p:spPr>
        </p:pic>
        <p:sp>
          <p:nvSpPr>
            <p:cNvPr id="450" name="Rectangle 449"/>
            <p:cNvSpPr/>
            <p:nvPr/>
          </p:nvSpPr>
          <p:spPr>
            <a:xfrm>
              <a:off x="15170767" y="40570547"/>
              <a:ext cx="2259938" cy="584776"/>
            </a:xfrm>
            <a:prstGeom prst="rect">
              <a:avLst/>
            </a:prstGeom>
          </p:spPr>
          <p:txBody>
            <a:bodyPr wrap="square">
              <a:spAutoFit/>
            </a:bodyPr>
            <a:lstStyle/>
            <a:p>
              <a:r>
                <a:rPr lang="en-US" sz="1600" dirty="0" smtClean="0">
                  <a:solidFill>
                    <a:srgbClr val="A0453D"/>
                  </a:solidFill>
                  <a:latin typeface="Calibri" charset="0"/>
                </a:rPr>
                <a:t>Gramene collaborates with EBI </a:t>
              </a:r>
              <a:r>
                <a:rPr lang="en-US" sz="1600" dirty="0" err="1" smtClean="0">
                  <a:solidFill>
                    <a:srgbClr val="A0453D"/>
                  </a:solidFill>
                  <a:latin typeface="Calibri" charset="0"/>
                </a:rPr>
                <a:t>Ensembl</a:t>
              </a:r>
              <a:endParaRPr lang="en-US" sz="1600" dirty="0"/>
            </a:p>
          </p:txBody>
        </p:sp>
      </p:grpSp>
      <p:pic>
        <p:nvPicPr>
          <p:cNvPr id="457" name="Picture 456" descr="footer.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5890" y="41384241"/>
            <a:ext cx="29498542" cy="822748"/>
          </a:xfrm>
          <a:prstGeom prst="rect">
            <a:avLst/>
          </a:prstGeom>
        </p:spPr>
      </p:pic>
      <p:pic>
        <p:nvPicPr>
          <p:cNvPr id="460" name="Picture 459"/>
          <p:cNvPicPr>
            <a:picLocks noChangeAspect="1"/>
          </p:cNvPicPr>
          <p:nvPr/>
        </p:nvPicPr>
        <p:blipFill>
          <a:blip r:embed="rId13"/>
          <a:stretch>
            <a:fillRect/>
          </a:stretch>
        </p:blipFill>
        <p:spPr>
          <a:xfrm>
            <a:off x="11061892" y="30233648"/>
            <a:ext cx="8321040" cy="3781451"/>
          </a:xfrm>
          <a:prstGeom prst="rect">
            <a:avLst/>
          </a:prstGeom>
          <a:ln>
            <a:solidFill>
              <a:srgbClr val="4F81BD"/>
            </a:solidFill>
          </a:ln>
          <a:effectLst>
            <a:outerShdw blurRad="50800" dist="38100" dir="2700000" algn="tl" rotWithShape="0">
              <a:prstClr val="black">
                <a:alpha val="40000"/>
              </a:prstClr>
            </a:outerShdw>
          </a:effectLst>
        </p:spPr>
      </p:pic>
      <p:grpSp>
        <p:nvGrpSpPr>
          <p:cNvPr id="461" name="Group 460"/>
          <p:cNvGrpSpPr/>
          <p:nvPr/>
        </p:nvGrpSpPr>
        <p:grpSpPr>
          <a:xfrm>
            <a:off x="10858685" y="10868267"/>
            <a:ext cx="9260569" cy="5032706"/>
            <a:chOff x="14218821" y="7054469"/>
            <a:chExt cx="9260569" cy="5032706"/>
          </a:xfrm>
        </p:grpSpPr>
        <p:pic>
          <p:nvPicPr>
            <p:cNvPr id="462" name="Picture 10" descr="sample copy labelled resized.JPG"/>
            <p:cNvPicPr>
              <a:picLocks noChangeAspect="1"/>
            </p:cNvPicPr>
            <p:nvPr/>
          </p:nvPicPr>
          <p:blipFill>
            <a:blip r:embed="rId14">
              <a:lum bright="10000" contrast="20000"/>
              <a:extLst>
                <a:ext uri="{28A0092B-C50C-407E-A947-70E740481C1C}">
                  <a14:useLocalDpi xmlns:a14="http://schemas.microsoft.com/office/drawing/2010/main" val="0"/>
                </a:ext>
              </a:extLst>
            </a:blip>
            <a:srcRect l="40474" t="82945" r="51521" b="7294"/>
            <a:stretch>
              <a:fillRect/>
            </a:stretch>
          </p:blipFill>
          <p:spPr bwMode="auto">
            <a:xfrm>
              <a:off x="22019262" y="11136726"/>
              <a:ext cx="609600" cy="49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3" name="Group 462"/>
            <p:cNvGrpSpPr/>
            <p:nvPr/>
          </p:nvGrpSpPr>
          <p:grpSpPr>
            <a:xfrm>
              <a:off x="14218821" y="7054469"/>
              <a:ext cx="9260569" cy="5032706"/>
              <a:chOff x="730039" y="6705050"/>
              <a:chExt cx="9260569" cy="5032706"/>
            </a:xfrm>
          </p:grpSpPr>
          <p:pic>
            <p:nvPicPr>
              <p:cNvPr id="464" name="Picture 134"/>
              <p:cNvPicPr>
                <a:picLocks noChangeAspect="1" noChangeArrowheads="1"/>
              </p:cNvPicPr>
              <p:nvPr/>
            </p:nvPicPr>
            <p:blipFill>
              <a:blip r:embed="rId15">
                <a:lum bright="10000" contrast="20000"/>
                <a:extLst>
                  <a:ext uri="{28A0092B-C50C-407E-A947-70E740481C1C}">
                    <a14:useLocalDpi xmlns:a14="http://schemas.microsoft.com/office/drawing/2010/main" val="0"/>
                  </a:ext>
                </a:extLst>
              </a:blip>
              <a:srcRect l="19434" r="22267" b="19806"/>
              <a:stretch>
                <a:fillRect/>
              </a:stretch>
            </p:blipFill>
            <p:spPr bwMode="auto">
              <a:xfrm>
                <a:off x="8276108" y="9006925"/>
                <a:ext cx="971548" cy="180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5" name="Picture 138"/>
              <p:cNvPicPr>
                <a:picLocks noChangeAspect="1" noChangeArrowheads="1"/>
              </p:cNvPicPr>
              <p:nvPr/>
            </p:nvPicPr>
            <p:blipFill>
              <a:blip r:embed="rId16">
                <a:lum contrast="20000"/>
                <a:extLst>
                  <a:ext uri="{28A0092B-C50C-407E-A947-70E740481C1C}">
                    <a14:useLocalDpi xmlns:a14="http://schemas.microsoft.com/office/drawing/2010/main" val="0"/>
                  </a:ext>
                </a:extLst>
              </a:blip>
              <a:srcRect l="14792" t="24193" r="11249" b="3233"/>
              <a:stretch>
                <a:fillRect/>
              </a:stretch>
            </p:blipFill>
            <p:spPr bwMode="auto">
              <a:xfrm>
                <a:off x="9165480" y="9996673"/>
                <a:ext cx="825128" cy="124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6" name="Picture 9" descr="sample copy labelled resized.JPG"/>
              <p:cNvPicPr>
                <a:picLocks noChangeAspect="1"/>
              </p:cNvPicPr>
              <p:nvPr/>
            </p:nvPicPr>
            <p:blipFill>
              <a:blip r:embed="rId17">
                <a:lum bright="10000" contrast="20000"/>
                <a:extLst>
                  <a:ext uri="{28A0092B-C50C-407E-A947-70E740481C1C}">
                    <a14:useLocalDpi xmlns:a14="http://schemas.microsoft.com/office/drawing/2010/main" val="0"/>
                  </a:ext>
                </a:extLst>
              </a:blip>
              <a:srcRect l="40881" t="82945" r="52115" b="7294"/>
              <a:stretch>
                <a:fillRect/>
              </a:stretch>
            </p:blipFill>
            <p:spPr bwMode="auto">
              <a:xfrm>
                <a:off x="9352433" y="10742798"/>
                <a:ext cx="533400" cy="49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7" name="Picture 2" descr="sample copy labelled resized.JPG"/>
              <p:cNvPicPr>
                <a:picLocks noChangeAspect="1"/>
              </p:cNvPicPr>
              <p:nvPr/>
            </p:nvPicPr>
            <p:blipFill>
              <a:blip r:embed="rId17">
                <a:lum bright="10000" contrast="20000"/>
                <a:extLst>
                  <a:ext uri="{28A0092B-C50C-407E-A947-70E740481C1C}">
                    <a14:useLocalDpi xmlns:a14="http://schemas.microsoft.com/office/drawing/2010/main" val="0"/>
                  </a:ext>
                </a:extLst>
              </a:blip>
              <a:srcRect l="2002" t="2959" r="945" b="7294"/>
              <a:stretch>
                <a:fillRect/>
              </a:stretch>
            </p:blipFill>
            <p:spPr bwMode="auto">
              <a:xfrm>
                <a:off x="999008" y="6705050"/>
                <a:ext cx="7391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8" name="TextBox 14"/>
              <p:cNvSpPr txBox="1">
                <a:spLocks noChangeArrowheads="1"/>
              </p:cNvSpPr>
              <p:nvPr/>
            </p:nvSpPr>
            <p:spPr bwMode="auto">
              <a:xfrm>
                <a:off x="1130771" y="11289750"/>
                <a:ext cx="8839200" cy="428625"/>
              </a:xfrm>
              <a:prstGeom prst="rect">
                <a:avLst/>
              </a:prstGeom>
              <a:solidFill>
                <a:srgbClr val="800000">
                  <a:alpha val="87842"/>
                </a:srgbClr>
              </a:solidFill>
              <a:ln w="9525">
                <a:solidFill>
                  <a:schemeClr val="bg1"/>
                </a:solidFill>
                <a:miter lim="800000"/>
                <a:headEnd/>
                <a:tailEnd/>
              </a:ln>
            </p:spPr>
            <p:txBody>
              <a:bodyPr lIns="91400" tIns="45702" rIns="91400" bIns="45702">
                <a:spAutoFit/>
              </a:bodyPr>
              <a:lstStyle>
                <a:lvl1pPr eaLnBrk="0" hangingPunct="0">
                  <a:defRPr sz="1600" b="1">
                    <a:solidFill>
                      <a:srgbClr val="FFFF00"/>
                    </a:solidFill>
                    <a:latin typeface="Arial" charset="0"/>
                  </a:defRPr>
                </a:lvl1pPr>
                <a:lvl2pPr marL="742950" indent="-285750" eaLnBrk="0" hangingPunct="0">
                  <a:defRPr sz="1600" b="1">
                    <a:solidFill>
                      <a:srgbClr val="FFFF00"/>
                    </a:solidFill>
                    <a:latin typeface="Arial" charset="0"/>
                  </a:defRPr>
                </a:lvl2pPr>
                <a:lvl3pPr marL="1143000" indent="-228600" eaLnBrk="0" hangingPunct="0">
                  <a:defRPr sz="1600" b="1">
                    <a:solidFill>
                      <a:srgbClr val="FFFF00"/>
                    </a:solidFill>
                    <a:latin typeface="Arial" charset="0"/>
                  </a:defRPr>
                </a:lvl3pPr>
                <a:lvl4pPr marL="1600200" indent="-228600" eaLnBrk="0" hangingPunct="0">
                  <a:defRPr sz="1600" b="1">
                    <a:solidFill>
                      <a:srgbClr val="FFFF00"/>
                    </a:solidFill>
                    <a:latin typeface="Arial" charset="0"/>
                  </a:defRPr>
                </a:lvl4pPr>
                <a:lvl5pPr marL="2057400" indent="-228600" eaLnBrk="0" hangingPunct="0">
                  <a:defRPr sz="1600" b="1">
                    <a:solidFill>
                      <a:srgbClr val="FFFF00"/>
                    </a:solidFill>
                    <a:latin typeface="Arial" charset="0"/>
                  </a:defRPr>
                </a:lvl5pPr>
                <a:lvl6pPr marL="2514600" indent="-228600" eaLnBrk="0" fontAlgn="base" hangingPunct="0">
                  <a:spcBef>
                    <a:spcPct val="0"/>
                  </a:spcBef>
                  <a:spcAft>
                    <a:spcPct val="0"/>
                  </a:spcAft>
                  <a:defRPr sz="1600" b="1">
                    <a:solidFill>
                      <a:srgbClr val="FFFF00"/>
                    </a:solidFill>
                    <a:latin typeface="Arial" charset="0"/>
                  </a:defRPr>
                </a:lvl6pPr>
                <a:lvl7pPr marL="2971800" indent="-228600" eaLnBrk="0" fontAlgn="base" hangingPunct="0">
                  <a:spcBef>
                    <a:spcPct val="0"/>
                  </a:spcBef>
                  <a:spcAft>
                    <a:spcPct val="0"/>
                  </a:spcAft>
                  <a:defRPr sz="1600" b="1">
                    <a:solidFill>
                      <a:srgbClr val="FFFF00"/>
                    </a:solidFill>
                    <a:latin typeface="Arial" charset="0"/>
                  </a:defRPr>
                </a:lvl7pPr>
                <a:lvl8pPr marL="3429000" indent="-228600" eaLnBrk="0" fontAlgn="base" hangingPunct="0">
                  <a:spcBef>
                    <a:spcPct val="0"/>
                  </a:spcBef>
                  <a:spcAft>
                    <a:spcPct val="0"/>
                  </a:spcAft>
                  <a:defRPr sz="1600" b="1">
                    <a:solidFill>
                      <a:srgbClr val="FFFF00"/>
                    </a:solidFill>
                    <a:latin typeface="Arial" charset="0"/>
                  </a:defRPr>
                </a:lvl8pPr>
                <a:lvl9pPr marL="3886200" indent="-228600" eaLnBrk="0" fontAlgn="base" hangingPunct="0">
                  <a:spcBef>
                    <a:spcPct val="0"/>
                  </a:spcBef>
                  <a:spcAft>
                    <a:spcPct val="0"/>
                  </a:spcAft>
                  <a:defRPr sz="1600" b="1">
                    <a:solidFill>
                      <a:srgbClr val="FFFF00"/>
                    </a:solidFill>
                    <a:latin typeface="Arial" charset="0"/>
                  </a:defRPr>
                </a:lvl9pPr>
              </a:lstStyle>
              <a:p>
                <a:pPr eaLnBrk="1" hangingPunct="1">
                  <a:spcBef>
                    <a:spcPct val="50000"/>
                  </a:spcBef>
                </a:pPr>
                <a:r>
                  <a:rPr lang="en-US" sz="800" dirty="0">
                    <a:solidFill>
                      <a:schemeClr val="bg1"/>
                    </a:solidFill>
                  </a:rPr>
                  <a:t>  O. sativa   O. </a:t>
                </a:r>
                <a:r>
                  <a:rPr lang="en-US" sz="800" dirty="0" err="1">
                    <a:solidFill>
                      <a:schemeClr val="bg1"/>
                    </a:solidFill>
                  </a:rPr>
                  <a:t>glaberrima</a:t>
                </a:r>
                <a:r>
                  <a:rPr lang="en-US" sz="800" dirty="0">
                    <a:solidFill>
                      <a:schemeClr val="bg1"/>
                    </a:solidFill>
                  </a:rPr>
                  <a:t>   O. </a:t>
                </a:r>
                <a:r>
                  <a:rPr lang="en-US" sz="800" dirty="0" err="1">
                    <a:solidFill>
                      <a:schemeClr val="bg1"/>
                    </a:solidFill>
                  </a:rPr>
                  <a:t>rufipogon</a:t>
                </a:r>
                <a:r>
                  <a:rPr lang="en-US" sz="800" dirty="0">
                    <a:solidFill>
                      <a:schemeClr val="bg1"/>
                    </a:solidFill>
                  </a:rPr>
                  <a:t>    O. </a:t>
                </a:r>
                <a:r>
                  <a:rPr lang="en-US" sz="800" dirty="0" err="1">
                    <a:solidFill>
                      <a:schemeClr val="bg1"/>
                    </a:solidFill>
                  </a:rPr>
                  <a:t>punctata</a:t>
                </a:r>
                <a:r>
                  <a:rPr lang="en-US" sz="800" dirty="0">
                    <a:solidFill>
                      <a:schemeClr val="bg1"/>
                    </a:solidFill>
                  </a:rPr>
                  <a:t>    O. </a:t>
                </a:r>
                <a:r>
                  <a:rPr lang="en-US" sz="800" dirty="0" err="1">
                    <a:solidFill>
                      <a:schemeClr val="bg1"/>
                    </a:solidFill>
                  </a:rPr>
                  <a:t>minuta</a:t>
                </a:r>
                <a:r>
                  <a:rPr lang="en-US" sz="800" dirty="0">
                    <a:solidFill>
                      <a:schemeClr val="bg1"/>
                    </a:solidFill>
                  </a:rPr>
                  <a:t>                    O. </a:t>
                </a:r>
                <a:r>
                  <a:rPr lang="en-US" sz="800" dirty="0" err="1">
                    <a:solidFill>
                      <a:schemeClr val="bg1"/>
                    </a:solidFill>
                  </a:rPr>
                  <a:t>officinalis</a:t>
                </a:r>
                <a:r>
                  <a:rPr lang="en-US" sz="800" dirty="0">
                    <a:solidFill>
                      <a:schemeClr val="bg1"/>
                    </a:solidFill>
                  </a:rPr>
                  <a:t>          O. </a:t>
                </a:r>
                <a:r>
                  <a:rPr lang="en-US" sz="800" dirty="0" err="1">
                    <a:solidFill>
                      <a:schemeClr val="bg1"/>
                    </a:solidFill>
                  </a:rPr>
                  <a:t>alta</a:t>
                </a:r>
                <a:r>
                  <a:rPr lang="en-US" sz="800" dirty="0">
                    <a:solidFill>
                      <a:schemeClr val="bg1"/>
                    </a:solidFill>
                  </a:rPr>
                  <a:t>   O. </a:t>
                </a:r>
                <a:r>
                  <a:rPr lang="en-US" sz="800" dirty="0" err="1">
                    <a:solidFill>
                      <a:schemeClr val="bg1"/>
                    </a:solidFill>
                  </a:rPr>
                  <a:t>australiensis</a:t>
                </a:r>
                <a:r>
                  <a:rPr lang="en-US" sz="800" dirty="0">
                    <a:solidFill>
                      <a:schemeClr val="bg1"/>
                    </a:solidFill>
                  </a:rPr>
                  <a:t> O. </a:t>
                </a:r>
                <a:r>
                  <a:rPr lang="en-US" sz="800" dirty="0" err="1">
                    <a:solidFill>
                      <a:schemeClr val="bg1"/>
                    </a:solidFill>
                  </a:rPr>
                  <a:t>brachyantha</a:t>
                </a:r>
                <a:r>
                  <a:rPr lang="en-US" sz="800" dirty="0">
                    <a:solidFill>
                      <a:schemeClr val="bg1"/>
                    </a:solidFill>
                  </a:rPr>
                  <a:t>  O. </a:t>
                </a:r>
                <a:r>
                  <a:rPr lang="en-US" sz="800" dirty="0" err="1">
                    <a:solidFill>
                      <a:schemeClr val="bg1"/>
                    </a:solidFill>
                  </a:rPr>
                  <a:t>granulata</a:t>
                </a:r>
                <a:r>
                  <a:rPr lang="en-US" sz="800" dirty="0">
                    <a:solidFill>
                      <a:schemeClr val="bg1"/>
                    </a:solidFill>
                  </a:rPr>
                  <a:t>    O. </a:t>
                </a:r>
                <a:r>
                  <a:rPr lang="en-US" sz="800" dirty="0" err="1">
                    <a:solidFill>
                      <a:schemeClr val="bg1"/>
                    </a:solidFill>
                  </a:rPr>
                  <a:t>ridleyi</a:t>
                </a:r>
                <a:r>
                  <a:rPr lang="en-US" sz="800" dirty="0">
                    <a:solidFill>
                      <a:schemeClr val="bg1"/>
                    </a:solidFill>
                  </a:rPr>
                  <a:t>         O. </a:t>
                </a:r>
                <a:r>
                  <a:rPr lang="en-US" sz="800" dirty="0" err="1">
                    <a:solidFill>
                      <a:schemeClr val="bg1"/>
                    </a:solidFill>
                  </a:rPr>
                  <a:t>coarctata</a:t>
                </a:r>
                <a:r>
                  <a:rPr lang="en-US" sz="800" dirty="0">
                    <a:solidFill>
                      <a:schemeClr val="bg1"/>
                    </a:solidFill>
                  </a:rPr>
                  <a:t>                               </a:t>
                </a:r>
              </a:p>
              <a:p>
                <a:pPr eaLnBrk="1" hangingPunct="1">
                  <a:spcBef>
                    <a:spcPct val="50000"/>
                  </a:spcBef>
                </a:pPr>
                <a:r>
                  <a:rPr lang="en-US" sz="900" dirty="0">
                    <a:solidFill>
                      <a:schemeClr val="bg1"/>
                    </a:solidFill>
                  </a:rPr>
                  <a:t>      (AA)           (AA)             (AA)                (BB)           (BBCC)                         (CC)               (CCDD)           (EE)             (FF)             (GG)              (HHJJ)            (HHKK)</a:t>
                </a:r>
              </a:p>
            </p:txBody>
          </p:sp>
          <p:sp>
            <p:nvSpPr>
              <p:cNvPr id="469" name="TextBox 14"/>
              <p:cNvSpPr txBox="1">
                <a:spLocks noChangeArrowheads="1"/>
              </p:cNvSpPr>
              <p:nvPr/>
            </p:nvSpPr>
            <p:spPr bwMode="auto">
              <a:xfrm rot="16200000">
                <a:off x="-922548" y="9808943"/>
                <a:ext cx="3581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0" tIns="45702" rIns="91400" bIns="45702">
                <a:spAutoFit/>
              </a:bodyPr>
              <a:lstStyle>
                <a:lvl1pPr eaLnBrk="0" hangingPunct="0">
                  <a:defRPr sz="1600" b="1">
                    <a:solidFill>
                      <a:srgbClr val="FFFF00"/>
                    </a:solidFill>
                    <a:latin typeface="Arial" charset="0"/>
                  </a:defRPr>
                </a:lvl1pPr>
                <a:lvl2pPr marL="742950" indent="-285750" eaLnBrk="0" hangingPunct="0">
                  <a:defRPr sz="1600" b="1">
                    <a:solidFill>
                      <a:srgbClr val="FFFF00"/>
                    </a:solidFill>
                    <a:latin typeface="Arial" charset="0"/>
                  </a:defRPr>
                </a:lvl2pPr>
                <a:lvl3pPr marL="1143000" indent="-228600" eaLnBrk="0" hangingPunct="0">
                  <a:defRPr sz="1600" b="1">
                    <a:solidFill>
                      <a:srgbClr val="FFFF00"/>
                    </a:solidFill>
                    <a:latin typeface="Arial" charset="0"/>
                  </a:defRPr>
                </a:lvl3pPr>
                <a:lvl4pPr marL="1600200" indent="-228600" eaLnBrk="0" hangingPunct="0">
                  <a:defRPr sz="1600" b="1">
                    <a:solidFill>
                      <a:srgbClr val="FFFF00"/>
                    </a:solidFill>
                    <a:latin typeface="Arial" charset="0"/>
                  </a:defRPr>
                </a:lvl4pPr>
                <a:lvl5pPr marL="2057400" indent="-228600" eaLnBrk="0" hangingPunct="0">
                  <a:defRPr sz="1600" b="1">
                    <a:solidFill>
                      <a:srgbClr val="FFFF00"/>
                    </a:solidFill>
                    <a:latin typeface="Arial" charset="0"/>
                  </a:defRPr>
                </a:lvl5pPr>
                <a:lvl6pPr marL="2514600" indent="-228600" eaLnBrk="0" fontAlgn="base" hangingPunct="0">
                  <a:spcBef>
                    <a:spcPct val="0"/>
                  </a:spcBef>
                  <a:spcAft>
                    <a:spcPct val="0"/>
                  </a:spcAft>
                  <a:defRPr sz="1600" b="1">
                    <a:solidFill>
                      <a:srgbClr val="FFFF00"/>
                    </a:solidFill>
                    <a:latin typeface="Arial" charset="0"/>
                  </a:defRPr>
                </a:lvl6pPr>
                <a:lvl7pPr marL="2971800" indent="-228600" eaLnBrk="0" fontAlgn="base" hangingPunct="0">
                  <a:spcBef>
                    <a:spcPct val="0"/>
                  </a:spcBef>
                  <a:spcAft>
                    <a:spcPct val="0"/>
                  </a:spcAft>
                  <a:defRPr sz="1600" b="1">
                    <a:solidFill>
                      <a:srgbClr val="FFFF00"/>
                    </a:solidFill>
                    <a:latin typeface="Arial" charset="0"/>
                  </a:defRPr>
                </a:lvl7pPr>
                <a:lvl8pPr marL="3429000" indent="-228600" eaLnBrk="0" fontAlgn="base" hangingPunct="0">
                  <a:spcBef>
                    <a:spcPct val="0"/>
                  </a:spcBef>
                  <a:spcAft>
                    <a:spcPct val="0"/>
                  </a:spcAft>
                  <a:defRPr sz="1600" b="1">
                    <a:solidFill>
                      <a:srgbClr val="FFFF00"/>
                    </a:solidFill>
                    <a:latin typeface="Arial" charset="0"/>
                  </a:defRPr>
                </a:lvl8pPr>
                <a:lvl9pPr marL="3886200" indent="-228600" eaLnBrk="0" fontAlgn="base" hangingPunct="0">
                  <a:spcBef>
                    <a:spcPct val="0"/>
                  </a:spcBef>
                  <a:spcAft>
                    <a:spcPct val="0"/>
                  </a:spcAft>
                  <a:defRPr sz="1600" b="1">
                    <a:solidFill>
                      <a:srgbClr val="FFFF00"/>
                    </a:solidFill>
                    <a:latin typeface="Arial" charset="0"/>
                  </a:defRPr>
                </a:lvl9pPr>
              </a:lstStyle>
              <a:p>
                <a:pPr eaLnBrk="1" hangingPunct="1">
                  <a:spcBef>
                    <a:spcPct val="50000"/>
                  </a:spcBef>
                </a:pPr>
                <a:r>
                  <a:rPr lang="en-US" sz="1200" b="0" dirty="0">
                    <a:solidFill>
                      <a:schemeClr val="tx1"/>
                    </a:solidFill>
                  </a:rPr>
                  <a:t>Picture courtesy of </a:t>
                </a:r>
                <a:r>
                  <a:rPr lang="en-US" sz="1200" b="0" dirty="0" err="1" smtClean="0">
                    <a:solidFill>
                      <a:schemeClr val="tx1"/>
                    </a:solidFill>
                  </a:rPr>
                  <a:t>DBrar</a:t>
                </a:r>
                <a:r>
                  <a:rPr lang="en-US" sz="1200" b="0" dirty="0">
                    <a:solidFill>
                      <a:schemeClr val="tx1"/>
                    </a:solidFill>
                  </a:rPr>
                  <a:t>, IRRI, The Philippines</a:t>
                </a:r>
              </a:p>
            </p:txBody>
          </p:sp>
        </p:grpSp>
      </p:grpSp>
      <p:sp>
        <p:nvSpPr>
          <p:cNvPr id="409" name="TextBox 408"/>
          <p:cNvSpPr txBox="1"/>
          <p:nvPr/>
        </p:nvSpPr>
        <p:spPr>
          <a:xfrm>
            <a:off x="16119860" y="8396466"/>
            <a:ext cx="6377379" cy="3046988"/>
          </a:xfrm>
          <a:prstGeom prst="rect">
            <a:avLst/>
          </a:prstGeom>
          <a:solidFill>
            <a:schemeClr val="accent3">
              <a:lumMod val="20000"/>
              <a:lumOff val="80000"/>
            </a:schemeClr>
          </a:solidFill>
          <a:ln>
            <a:solidFill>
              <a:srgbClr val="000000"/>
            </a:solidFill>
          </a:ln>
          <a:effectLst>
            <a:outerShdw blurRad="50800" dist="38100" dir="2700000" algn="tl" rotWithShape="0">
              <a:prstClr val="black">
                <a:alpha val="40000"/>
              </a:prstClr>
            </a:outerShdw>
          </a:effectLst>
        </p:spPr>
        <p:txBody>
          <a:bodyPr wrap="square" rtlCol="0">
            <a:spAutoFit/>
          </a:bodyPr>
          <a:lstStyle/>
          <a:p>
            <a:pPr marL="457200" lvl="0" indent="-457200">
              <a:buFont typeface="Wingdings" charset="0"/>
              <a:buChar char=""/>
            </a:pPr>
            <a:r>
              <a:rPr lang="en-US" sz="3200" dirty="0" smtClean="0"/>
              <a:t>4 </a:t>
            </a:r>
            <a:r>
              <a:rPr lang="en-US" sz="3200" dirty="0"/>
              <a:t>complete </a:t>
            </a:r>
            <a:r>
              <a:rPr lang="en-US" sz="3200" dirty="0" smtClean="0"/>
              <a:t>references</a:t>
            </a:r>
          </a:p>
          <a:p>
            <a:pPr marL="457200" lvl="0"/>
            <a:r>
              <a:rPr lang="en-US" sz="2400" i="1" dirty="0" smtClean="0"/>
              <a:t>- O</a:t>
            </a:r>
            <a:r>
              <a:rPr lang="en-US" sz="2400" i="1" dirty="0"/>
              <a:t>. </a:t>
            </a:r>
            <a:r>
              <a:rPr lang="en-US" sz="2400" i="1" dirty="0" err="1"/>
              <a:t>brachyantha</a:t>
            </a:r>
            <a:r>
              <a:rPr lang="en-US" sz="2400" dirty="0"/>
              <a:t> is newest addition </a:t>
            </a:r>
          </a:p>
          <a:p>
            <a:pPr lvl="0"/>
            <a:r>
              <a:rPr lang="en-US" sz="3200" dirty="0" smtClean="0">
                <a:latin typeface="Wingdings"/>
                <a:ea typeface="Wingdings"/>
                <a:cs typeface="Wingdings"/>
                <a:sym typeface="Wingdings"/>
              </a:rPr>
              <a:t></a:t>
            </a:r>
            <a:r>
              <a:rPr lang="en-US" sz="3200" dirty="0" smtClean="0"/>
              <a:t> 10 </a:t>
            </a:r>
            <a:r>
              <a:rPr lang="en-US" sz="3200" dirty="0"/>
              <a:t>species </a:t>
            </a:r>
            <a:r>
              <a:rPr lang="en-US" sz="3200" dirty="0" smtClean="0"/>
              <a:t>set </a:t>
            </a:r>
            <a:r>
              <a:rPr lang="en-US" sz="3200" dirty="0" err="1" smtClean="0"/>
              <a:t>chr</a:t>
            </a:r>
            <a:r>
              <a:rPr lang="en-US" sz="3200" dirty="0" err="1"/>
              <a:t>.</a:t>
            </a:r>
            <a:r>
              <a:rPr lang="en-US" sz="3200" dirty="0"/>
              <a:t> 3 short arms</a:t>
            </a:r>
          </a:p>
          <a:p>
            <a:pPr lvl="0"/>
            <a:r>
              <a:rPr lang="en-US" sz="3200" dirty="0" smtClean="0">
                <a:latin typeface="Wingdings"/>
                <a:ea typeface="Wingdings"/>
                <a:cs typeface="Wingdings"/>
                <a:sym typeface="Wingdings"/>
              </a:rPr>
              <a:t></a:t>
            </a:r>
            <a:r>
              <a:rPr lang="en-US" sz="3200" dirty="0" smtClean="0"/>
              <a:t> Projects </a:t>
            </a:r>
            <a:r>
              <a:rPr lang="en-US" sz="3200" dirty="0"/>
              <a:t>and </a:t>
            </a:r>
            <a:r>
              <a:rPr lang="en-US" sz="3200" dirty="0" smtClean="0"/>
              <a:t>collaborations:</a:t>
            </a:r>
          </a:p>
          <a:p>
            <a:pPr marL="457200" lvl="0"/>
            <a:r>
              <a:rPr lang="en-US" sz="2400" dirty="0" smtClean="0"/>
              <a:t>- OGE</a:t>
            </a:r>
            <a:r>
              <a:rPr lang="en-US" sz="2400" dirty="0"/>
              <a:t>: </a:t>
            </a:r>
            <a:r>
              <a:rPr lang="en-US" sz="2400" dirty="0" err="1"/>
              <a:t>Oryza</a:t>
            </a:r>
            <a:r>
              <a:rPr lang="en-US" sz="2400" dirty="0"/>
              <a:t> Genome Evolution Project</a:t>
            </a:r>
          </a:p>
          <a:p>
            <a:pPr marL="457200" lvl="1"/>
            <a:r>
              <a:rPr lang="en-US" sz="2400" dirty="0" smtClean="0"/>
              <a:t>- I</a:t>
            </a:r>
            <a:r>
              <a:rPr lang="en-US" sz="2400" dirty="0"/>
              <a:t>-OMAP: International </a:t>
            </a:r>
            <a:r>
              <a:rPr lang="en-US" sz="2400" dirty="0" err="1"/>
              <a:t>Oryza</a:t>
            </a:r>
            <a:r>
              <a:rPr lang="en-US" sz="2400" dirty="0"/>
              <a:t> Map Alignment </a:t>
            </a:r>
            <a:r>
              <a:rPr lang="en-US" sz="2400" dirty="0" smtClean="0"/>
              <a:t>projects</a:t>
            </a:r>
            <a:endParaRPr lang="en-US" sz="2400" dirty="0"/>
          </a:p>
        </p:txBody>
      </p:sp>
      <p:pic>
        <p:nvPicPr>
          <p:cNvPr id="470" name="Picture 469"/>
          <p:cNvPicPr>
            <a:picLocks noChangeAspect="1"/>
          </p:cNvPicPr>
          <p:nvPr/>
        </p:nvPicPr>
        <p:blipFill>
          <a:blip r:embed="rId18"/>
          <a:stretch>
            <a:fillRect/>
          </a:stretch>
        </p:blipFill>
        <p:spPr>
          <a:xfrm>
            <a:off x="12386678" y="19104414"/>
            <a:ext cx="5693246" cy="1053133"/>
          </a:xfrm>
          <a:prstGeom prst="rect">
            <a:avLst/>
          </a:prstGeom>
        </p:spPr>
      </p:pic>
      <p:sp>
        <p:nvSpPr>
          <p:cNvPr id="471" name="TextBox 470"/>
          <p:cNvSpPr txBox="1"/>
          <p:nvPr/>
        </p:nvSpPr>
        <p:spPr>
          <a:xfrm>
            <a:off x="12211793" y="18087747"/>
            <a:ext cx="6043016" cy="1015663"/>
          </a:xfrm>
          <a:prstGeom prst="rect">
            <a:avLst/>
          </a:prstGeom>
          <a:noFill/>
        </p:spPr>
        <p:txBody>
          <a:bodyPr wrap="none" rtlCol="0">
            <a:spAutoFit/>
          </a:bodyPr>
          <a:lstStyle/>
          <a:p>
            <a:r>
              <a:rPr lang="en-US" sz="6000" dirty="0" err="1" smtClean="0"/>
              <a:t>www.gramene.org</a:t>
            </a:r>
            <a:endParaRPr lang="en-US" sz="6000" dirty="0"/>
          </a:p>
        </p:txBody>
      </p:sp>
      <p:sp>
        <p:nvSpPr>
          <p:cNvPr id="473" name="TextBox 472"/>
          <p:cNvSpPr txBox="1"/>
          <p:nvPr/>
        </p:nvSpPr>
        <p:spPr>
          <a:xfrm>
            <a:off x="961173" y="22853304"/>
            <a:ext cx="11783045" cy="923330"/>
          </a:xfrm>
          <a:prstGeom prst="rect">
            <a:avLst/>
          </a:prstGeom>
          <a:noFill/>
        </p:spPr>
        <p:txBody>
          <a:bodyPr wrap="square" rtlCol="0">
            <a:spAutoFit/>
          </a:bodyPr>
          <a:lstStyle/>
          <a:p>
            <a:r>
              <a:rPr lang="en-US" sz="5400" b="1" dirty="0" smtClean="0">
                <a:solidFill>
                  <a:schemeClr val="accent3">
                    <a:lumMod val="50000"/>
                  </a:schemeClr>
                </a:solidFill>
              </a:rPr>
              <a:t>Browser &amp; SNP diversity views</a:t>
            </a:r>
            <a:endParaRPr lang="en-US" sz="5400" b="1" dirty="0">
              <a:solidFill>
                <a:schemeClr val="accent3">
                  <a:lumMod val="50000"/>
                </a:schemeClr>
              </a:solidFill>
            </a:endParaRPr>
          </a:p>
        </p:txBody>
      </p:sp>
      <p:grpSp>
        <p:nvGrpSpPr>
          <p:cNvPr id="475" name="Group 474"/>
          <p:cNvGrpSpPr/>
          <p:nvPr/>
        </p:nvGrpSpPr>
        <p:grpSpPr>
          <a:xfrm>
            <a:off x="1355755" y="40680604"/>
            <a:ext cx="4404617" cy="1163637"/>
            <a:chOff x="1355755" y="39867804"/>
            <a:chExt cx="4404617" cy="1163637"/>
          </a:xfrm>
        </p:grpSpPr>
        <p:grpSp>
          <p:nvGrpSpPr>
            <p:cNvPr id="441" name="Group 440"/>
            <p:cNvGrpSpPr/>
            <p:nvPr/>
          </p:nvGrpSpPr>
          <p:grpSpPr>
            <a:xfrm>
              <a:off x="1355755" y="39867804"/>
              <a:ext cx="4404617" cy="1163637"/>
              <a:chOff x="1018222" y="39062704"/>
              <a:chExt cx="4404617" cy="1163637"/>
            </a:xfrm>
          </p:grpSpPr>
          <p:pic>
            <p:nvPicPr>
              <p:cNvPr id="442" name="Picture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04049" y="39306702"/>
                <a:ext cx="977900" cy="67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 name="Picture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60839" y="392635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 name="Picture 3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8222" y="39062704"/>
                <a:ext cx="1163955"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4" name="Picture 473"/>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838546" y="40098929"/>
              <a:ext cx="1056658" cy="701213"/>
            </a:xfrm>
            <a:prstGeom prst="rect">
              <a:avLst/>
            </a:prstGeom>
          </p:spPr>
        </p:pic>
      </p:grpSp>
    </p:spTree>
    <p:extLst>
      <p:ext uri="{BB962C8B-B14F-4D97-AF65-F5344CB8AC3E}">
        <p14:creationId xmlns:p14="http://schemas.microsoft.com/office/powerpoint/2010/main" val="3193205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5427</TotalTime>
  <Words>1014</Words>
  <Application>Microsoft Macintosh PowerPoint</Application>
  <PresentationFormat>Custom</PresentationFormat>
  <Paragraphs>92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Cold Spring Harbor Labs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Stein</dc:creator>
  <cp:lastModifiedBy>Josh Stein</cp:lastModifiedBy>
  <cp:revision>82</cp:revision>
  <dcterms:created xsi:type="dcterms:W3CDTF">2012-08-16T19:41:50Z</dcterms:created>
  <dcterms:modified xsi:type="dcterms:W3CDTF">2012-08-20T14:09:02Z</dcterms:modified>
</cp:coreProperties>
</file>